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8" r:id="rId4"/>
    <p:sldId id="266" r:id="rId5"/>
    <p:sldId id="258" r:id="rId6"/>
    <p:sldId id="279" r:id="rId7"/>
    <p:sldId id="286" r:id="rId8"/>
    <p:sldId id="289" r:id="rId9"/>
    <p:sldId id="278" r:id="rId10"/>
    <p:sldId id="259" r:id="rId11"/>
    <p:sldId id="260" r:id="rId12"/>
    <p:sldId id="265" r:id="rId13"/>
    <p:sldId id="290" r:id="rId14"/>
    <p:sldId id="267" r:id="rId15"/>
    <p:sldId id="291" r:id="rId16"/>
    <p:sldId id="292" r:id="rId17"/>
    <p:sldId id="287" r:id="rId18"/>
    <p:sldId id="293" r:id="rId19"/>
    <p:sldId id="276" r:id="rId20"/>
    <p:sldId id="261" r:id="rId21"/>
    <p:sldId id="262" r:id="rId22"/>
    <p:sldId id="272" r:id="rId23"/>
    <p:sldId id="274" r:id="rId24"/>
    <p:sldId id="285" r:id="rId25"/>
    <p:sldId id="273" r:id="rId26"/>
    <p:sldId id="283" r:id="rId27"/>
    <p:sldId id="284" r:id="rId28"/>
    <p:sldId id="263" r:id="rId29"/>
    <p:sldId id="26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14" autoAdjust="0"/>
  </p:normalViewPr>
  <p:slideViewPr>
    <p:cSldViewPr snapToGrid="0">
      <p:cViewPr varScale="1">
        <p:scale>
          <a:sx n="77" d="100"/>
          <a:sy n="77" d="100"/>
        </p:scale>
        <p:origin x="3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8319F-4BFC-4548-87D9-76D7218AB5E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03B36-C97E-4D8A-B5EC-DA8F54772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75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AFD2-BF0F-43DD-A3AB-B3DAF9C8A296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8A948-98FB-4BD3-8BD7-907AD684FC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938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93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我們要對每個決策樹去提取可解釋性的文字組合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使用轉換函數將原始要素空間轉換為可解釋的空間，以使返回的要素有意義。但是，在本文中，我們考慮了詞袋模型表示，因此特徵是不言自明的，即不需要特徵變換。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849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我們要對每個決策樹去提取可解釋性的文字組合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使用轉換函數將原始要素空間轉換為可解釋的空間，以使返回的要素有意義。但是，在本文中，我們考慮了詞袋模型表示，因此特徵是不言自明的，即不需要特徵變換。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873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zh-TW" sz="1200" dirty="0">
                <a:solidFill>
                  <a:srgbClr val="FF0000"/>
                </a:solidFill>
              </a:rPr>
              <a:t>Ρ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:</a:t>
            </a:r>
            <a:r>
              <a:rPr lang="zh-TW" altLang="en-US" sz="1200" dirty="0">
                <a:solidFill>
                  <a:srgbClr val="FF0000"/>
                </a:solidFill>
              </a:rPr>
              <a:t>念</a:t>
            </a:r>
            <a:r>
              <a:rPr lang="en-US" altLang="zh-TW" sz="1200" dirty="0"/>
              <a:t>rho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提取完可解釋性</a:t>
            </a:r>
            <a:r>
              <a:rPr lang="en-US" altLang="zh-TW" sz="1200" dirty="0"/>
              <a:t>feature</a:t>
            </a:r>
            <a:r>
              <a:rPr lang="zh-TW" altLang="en-US" sz="1200" dirty="0"/>
              <a:t>後，</a:t>
            </a:r>
            <a:r>
              <a:rPr lang="fr-FR" altLang="zh-TW" sz="1200" dirty="0"/>
              <a:t>relevance function </a:t>
            </a:r>
            <a:r>
              <a:rPr lang="zh-TW" altLang="en-US" sz="1200" dirty="0"/>
              <a:t>計算相關分數</a:t>
            </a:r>
            <a:r>
              <a:rPr lang="en-US" altLang="zh-TW" sz="1200" dirty="0"/>
              <a:t>R+</a:t>
            </a:r>
            <a:r>
              <a:rPr lang="zh-TW" altLang="en-US" sz="1200" dirty="0"/>
              <a:t>，怎麼計算下一張詳談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There are K such </a:t>
            </a:r>
            <a:r>
              <a:rPr lang="fr-FR" altLang="zh-TW" sz="1200" dirty="0"/>
              <a:t>relevance scores {ρ(e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 1), 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 2), . . . , 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,K)}.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zh-TW" sz="1200" dirty="0">
                <a:solidFill>
                  <a:srgbClr val="FF0000"/>
                </a:solidFill>
              </a:rPr>
              <a:t>τ</a:t>
            </a:r>
            <a:r>
              <a:rPr lang="en-US" altLang="zh-TW" sz="1200" baseline="-25000" dirty="0">
                <a:solidFill>
                  <a:srgbClr val="FF0000"/>
                </a:solidFill>
              </a:rPr>
              <a:t>t</a:t>
            </a:r>
            <a:r>
              <a:rPr lang="en-US" altLang="zh-TW" sz="1200" dirty="0">
                <a:solidFill>
                  <a:srgbClr val="FF0000"/>
                </a:solidFill>
              </a:rPr>
              <a:t> ( T</a:t>
            </a:r>
            <a:r>
              <a:rPr lang="en-US" altLang="zh-TW" sz="1200" baseline="-25000" dirty="0">
                <a:solidFill>
                  <a:srgbClr val="FF0000"/>
                </a:solidFill>
              </a:rPr>
              <a:t>t </a:t>
            </a:r>
            <a:r>
              <a:rPr lang="en-US" altLang="zh-TW" sz="1200" dirty="0">
                <a:solidFill>
                  <a:srgbClr val="FF0000"/>
                </a:solidFill>
              </a:rPr>
              <a:t>, </a:t>
            </a:r>
            <a:r>
              <a:rPr lang="el-GR" altLang="zh-TW" sz="1200" dirty="0">
                <a:solidFill>
                  <a:srgbClr val="FF0000"/>
                </a:solidFill>
                <a:latin typeface="+mn-ea"/>
              </a:rPr>
              <a:t>φ</a:t>
            </a:r>
            <a:r>
              <a:rPr lang="en-US" altLang="zh-TW" sz="1200" baseline="-250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zh-TW" sz="12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=1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:</a:t>
            </a:r>
            <a:r>
              <a:rPr lang="zh-TW" altLang="en-US" sz="1200" dirty="0">
                <a:solidFill>
                  <a:srgbClr val="FF0000"/>
                </a:solidFill>
              </a:rPr>
              <a:t>當</a:t>
            </a:r>
            <a:r>
              <a:rPr lang="el-GR" altLang="zh-TW" sz="1200" dirty="0">
                <a:solidFill>
                  <a:srgbClr val="FF0000"/>
                </a:solidFill>
                <a:latin typeface="+mn-ea"/>
              </a:rPr>
              <a:t>φ</a:t>
            </a:r>
            <a:r>
              <a:rPr lang="en-US" altLang="zh-TW" sz="1200" baseline="-250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zh-TW" sz="1200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1200" dirty="0">
                <a:solidFill>
                  <a:srgbClr val="FF0000"/>
                </a:solidFill>
                <a:latin typeface="+mn-ea"/>
              </a:rPr>
              <a:t>等於</a:t>
            </a:r>
            <a:r>
              <a:rPr lang="en-US" altLang="zh-TW" sz="1200" b="1" dirty="0"/>
              <a:t> K</a:t>
            </a:r>
            <a:r>
              <a:rPr lang="zh-TW" altLang="en-US" sz="1200" b="1" dirty="0"/>
              <a:t>個</a:t>
            </a:r>
            <a:r>
              <a:rPr lang="fr-FR" altLang="zh-TW" sz="1200" dirty="0">
                <a:solidFill>
                  <a:srgbClr val="FF0000"/>
                </a:solidFill>
              </a:rPr>
              <a:t>ρ </a:t>
            </a:r>
            <a:r>
              <a:rPr lang="en-US" altLang="zh-TW" sz="1200" dirty="0">
                <a:solidFill>
                  <a:srgbClr val="FF0000"/>
                </a:solidFill>
              </a:rPr>
              <a:t>(</a:t>
            </a:r>
            <a:r>
              <a:rPr lang="fr-FR" altLang="zh-TW" sz="1200" dirty="0">
                <a:solidFill>
                  <a:srgbClr val="FF0000"/>
                </a:solidFill>
              </a:rPr>
              <a:t> e</a:t>
            </a:r>
            <a:r>
              <a:rPr lang="fr-FR" altLang="zh-TW" sz="1200" baseline="-25000" dirty="0">
                <a:solidFill>
                  <a:srgbClr val="FF0000"/>
                </a:solidFill>
              </a:rPr>
              <a:t>t</a:t>
            </a:r>
            <a:r>
              <a:rPr lang="fr-FR" altLang="zh-TW" sz="1200" dirty="0">
                <a:solidFill>
                  <a:srgbClr val="FF0000"/>
                </a:solidFill>
              </a:rPr>
              <a:t> , k 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  <a:r>
              <a:rPr lang="zh-TW" altLang="en-US" sz="1200" dirty="0">
                <a:solidFill>
                  <a:srgbClr val="FF0000"/>
                </a:solidFill>
              </a:rPr>
              <a:t>中最相關的</a:t>
            </a:r>
            <a:r>
              <a:rPr lang="en-US" altLang="zh-TW" sz="1200" dirty="0">
                <a:solidFill>
                  <a:srgbClr val="FF0000"/>
                </a:solidFill>
              </a:rPr>
              <a:t> 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(</a:t>
            </a:r>
            <a:r>
              <a:rPr lang="zh-TW" altLang="en-US" sz="1200" dirty="0">
                <a:solidFill>
                  <a:srgbClr val="FF0000"/>
                </a:solidFill>
              </a:rPr>
              <a:t>相關分數最高者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420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zh-TW" sz="1200" dirty="0">
                <a:solidFill>
                  <a:srgbClr val="FF0000"/>
                </a:solidFill>
              </a:rPr>
              <a:t>Ρ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:</a:t>
            </a:r>
            <a:r>
              <a:rPr lang="zh-TW" altLang="en-US" sz="1200" dirty="0">
                <a:solidFill>
                  <a:srgbClr val="FF0000"/>
                </a:solidFill>
              </a:rPr>
              <a:t>念</a:t>
            </a:r>
            <a:r>
              <a:rPr lang="en-US" altLang="zh-TW" sz="1200" dirty="0"/>
              <a:t>rho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提取完可解釋性</a:t>
            </a:r>
            <a:r>
              <a:rPr lang="en-US" altLang="zh-TW" sz="1200" dirty="0"/>
              <a:t>feature</a:t>
            </a:r>
            <a:r>
              <a:rPr lang="zh-TW" altLang="en-US" sz="1200" dirty="0"/>
              <a:t>後，</a:t>
            </a:r>
            <a:r>
              <a:rPr lang="fr-FR" altLang="zh-TW" sz="1200" dirty="0"/>
              <a:t>relevance function </a:t>
            </a:r>
            <a:r>
              <a:rPr lang="zh-TW" altLang="en-US" sz="1200" dirty="0"/>
              <a:t>計算相關分數</a:t>
            </a:r>
            <a:r>
              <a:rPr lang="en-US" altLang="zh-TW" sz="1200" dirty="0"/>
              <a:t>R+</a:t>
            </a:r>
            <a:r>
              <a:rPr lang="zh-TW" altLang="en-US" sz="1200" dirty="0"/>
              <a:t>，怎麼計算下一張詳談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There are K such </a:t>
            </a:r>
            <a:r>
              <a:rPr lang="fr-FR" altLang="zh-TW" sz="1200" dirty="0"/>
              <a:t>relevance scores {ρ(e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 1), 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 2), . . . , 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,K)}.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zh-TW" sz="1200" dirty="0">
                <a:solidFill>
                  <a:srgbClr val="FF0000"/>
                </a:solidFill>
              </a:rPr>
              <a:t>τ</a:t>
            </a:r>
            <a:r>
              <a:rPr lang="en-US" altLang="zh-TW" sz="1200" baseline="-25000" dirty="0">
                <a:solidFill>
                  <a:srgbClr val="FF0000"/>
                </a:solidFill>
              </a:rPr>
              <a:t>t</a:t>
            </a:r>
            <a:r>
              <a:rPr lang="en-US" altLang="zh-TW" sz="1200" dirty="0">
                <a:solidFill>
                  <a:srgbClr val="FF0000"/>
                </a:solidFill>
              </a:rPr>
              <a:t> ( T</a:t>
            </a:r>
            <a:r>
              <a:rPr lang="en-US" altLang="zh-TW" sz="1200" baseline="-25000" dirty="0">
                <a:solidFill>
                  <a:srgbClr val="FF0000"/>
                </a:solidFill>
              </a:rPr>
              <a:t>t </a:t>
            </a:r>
            <a:r>
              <a:rPr lang="en-US" altLang="zh-TW" sz="1200" dirty="0">
                <a:solidFill>
                  <a:srgbClr val="FF0000"/>
                </a:solidFill>
              </a:rPr>
              <a:t>, </a:t>
            </a:r>
            <a:r>
              <a:rPr lang="el-GR" altLang="zh-TW" sz="1200" dirty="0">
                <a:solidFill>
                  <a:srgbClr val="FF0000"/>
                </a:solidFill>
                <a:latin typeface="+mn-ea"/>
              </a:rPr>
              <a:t>φ</a:t>
            </a:r>
            <a:r>
              <a:rPr lang="en-US" altLang="zh-TW" sz="1200" baseline="-250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zh-TW" sz="12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=1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:</a:t>
            </a:r>
            <a:r>
              <a:rPr lang="zh-TW" altLang="en-US" sz="1200" dirty="0">
                <a:solidFill>
                  <a:srgbClr val="FF0000"/>
                </a:solidFill>
              </a:rPr>
              <a:t>當</a:t>
            </a:r>
            <a:r>
              <a:rPr lang="el-GR" altLang="zh-TW" sz="1200" dirty="0">
                <a:solidFill>
                  <a:srgbClr val="FF0000"/>
                </a:solidFill>
                <a:latin typeface="+mn-ea"/>
              </a:rPr>
              <a:t>φ</a:t>
            </a:r>
            <a:r>
              <a:rPr lang="en-US" altLang="zh-TW" sz="1200" baseline="-250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zh-TW" sz="1200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1200" dirty="0">
                <a:solidFill>
                  <a:srgbClr val="FF0000"/>
                </a:solidFill>
                <a:latin typeface="+mn-ea"/>
              </a:rPr>
              <a:t>等於</a:t>
            </a:r>
            <a:r>
              <a:rPr lang="en-US" altLang="zh-TW" sz="1200" b="1" dirty="0"/>
              <a:t> K</a:t>
            </a:r>
            <a:r>
              <a:rPr lang="zh-TW" altLang="en-US" sz="1200" b="1" dirty="0"/>
              <a:t>個</a:t>
            </a:r>
            <a:r>
              <a:rPr lang="fr-FR" altLang="zh-TW" sz="1200" dirty="0">
                <a:solidFill>
                  <a:srgbClr val="FF0000"/>
                </a:solidFill>
              </a:rPr>
              <a:t>ρ </a:t>
            </a:r>
            <a:r>
              <a:rPr lang="en-US" altLang="zh-TW" sz="1200" dirty="0">
                <a:solidFill>
                  <a:srgbClr val="FF0000"/>
                </a:solidFill>
              </a:rPr>
              <a:t>(</a:t>
            </a:r>
            <a:r>
              <a:rPr lang="fr-FR" altLang="zh-TW" sz="1200" dirty="0">
                <a:solidFill>
                  <a:srgbClr val="FF0000"/>
                </a:solidFill>
              </a:rPr>
              <a:t> e</a:t>
            </a:r>
            <a:r>
              <a:rPr lang="fr-FR" altLang="zh-TW" sz="1200" baseline="-25000" dirty="0">
                <a:solidFill>
                  <a:srgbClr val="FF0000"/>
                </a:solidFill>
              </a:rPr>
              <a:t>t</a:t>
            </a:r>
            <a:r>
              <a:rPr lang="fr-FR" altLang="zh-TW" sz="1200" dirty="0">
                <a:solidFill>
                  <a:srgbClr val="FF0000"/>
                </a:solidFill>
              </a:rPr>
              <a:t> , k 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  <a:r>
              <a:rPr lang="zh-TW" altLang="en-US" sz="1200" dirty="0">
                <a:solidFill>
                  <a:srgbClr val="FF0000"/>
                </a:solidFill>
              </a:rPr>
              <a:t>中最相關的</a:t>
            </a:r>
            <a:r>
              <a:rPr lang="en-US" altLang="zh-TW" sz="1200" dirty="0">
                <a:solidFill>
                  <a:srgbClr val="FF0000"/>
                </a:solidFill>
              </a:rPr>
              <a:t> 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(</a:t>
            </a:r>
            <a:r>
              <a:rPr lang="zh-TW" altLang="en-US" sz="1200" dirty="0">
                <a:solidFill>
                  <a:srgbClr val="FF0000"/>
                </a:solidFill>
              </a:rPr>
              <a:t>相關分數最高者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921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zh-TW" sz="1200" dirty="0">
                <a:solidFill>
                  <a:srgbClr val="FF0000"/>
                </a:solidFill>
              </a:rPr>
              <a:t>Ρ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:</a:t>
            </a:r>
            <a:r>
              <a:rPr lang="zh-TW" altLang="en-US" sz="1200" dirty="0">
                <a:solidFill>
                  <a:srgbClr val="FF0000"/>
                </a:solidFill>
              </a:rPr>
              <a:t>念</a:t>
            </a:r>
            <a:r>
              <a:rPr lang="en-US" altLang="zh-TW" sz="1200" dirty="0"/>
              <a:t>rho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提取完可解釋性</a:t>
            </a:r>
            <a:r>
              <a:rPr lang="en-US" altLang="zh-TW" sz="1200" dirty="0"/>
              <a:t>feature</a:t>
            </a:r>
            <a:r>
              <a:rPr lang="zh-TW" altLang="en-US" sz="1200" dirty="0"/>
              <a:t>後，</a:t>
            </a:r>
            <a:r>
              <a:rPr lang="fr-FR" altLang="zh-TW" sz="1200" dirty="0"/>
              <a:t>relevance function </a:t>
            </a:r>
            <a:r>
              <a:rPr lang="zh-TW" altLang="en-US" sz="1200" dirty="0"/>
              <a:t>計算相關分數</a:t>
            </a:r>
            <a:r>
              <a:rPr lang="en-US" altLang="zh-TW" sz="1200" dirty="0"/>
              <a:t>R+</a:t>
            </a:r>
            <a:r>
              <a:rPr lang="zh-TW" altLang="en-US" sz="1200" dirty="0"/>
              <a:t>，怎麼計算下一張詳談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There are K such </a:t>
            </a:r>
            <a:r>
              <a:rPr lang="fr-FR" altLang="zh-TW" sz="1200" dirty="0"/>
              <a:t>relevance scores {ρ(e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 1), 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 2), . . . , 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,K)}.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zh-TW" sz="1200" dirty="0">
                <a:solidFill>
                  <a:srgbClr val="FF0000"/>
                </a:solidFill>
              </a:rPr>
              <a:t>τ</a:t>
            </a:r>
            <a:r>
              <a:rPr lang="en-US" altLang="zh-TW" sz="1200" baseline="-25000" dirty="0">
                <a:solidFill>
                  <a:srgbClr val="FF0000"/>
                </a:solidFill>
              </a:rPr>
              <a:t>t</a:t>
            </a:r>
            <a:r>
              <a:rPr lang="en-US" altLang="zh-TW" sz="1200" dirty="0">
                <a:solidFill>
                  <a:srgbClr val="FF0000"/>
                </a:solidFill>
              </a:rPr>
              <a:t> ( T</a:t>
            </a:r>
            <a:r>
              <a:rPr lang="en-US" altLang="zh-TW" sz="1200" baseline="-25000" dirty="0">
                <a:solidFill>
                  <a:srgbClr val="FF0000"/>
                </a:solidFill>
              </a:rPr>
              <a:t>t </a:t>
            </a:r>
            <a:r>
              <a:rPr lang="en-US" altLang="zh-TW" sz="1200" dirty="0">
                <a:solidFill>
                  <a:srgbClr val="FF0000"/>
                </a:solidFill>
              </a:rPr>
              <a:t>, </a:t>
            </a:r>
            <a:r>
              <a:rPr lang="el-GR" altLang="zh-TW" sz="1200" dirty="0">
                <a:solidFill>
                  <a:srgbClr val="FF0000"/>
                </a:solidFill>
                <a:latin typeface="+mn-ea"/>
              </a:rPr>
              <a:t>φ</a:t>
            </a:r>
            <a:r>
              <a:rPr lang="en-US" altLang="zh-TW" sz="1200" baseline="-250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zh-TW" sz="12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=1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:</a:t>
            </a:r>
            <a:r>
              <a:rPr lang="zh-TW" altLang="en-US" sz="1200" dirty="0">
                <a:solidFill>
                  <a:srgbClr val="FF0000"/>
                </a:solidFill>
              </a:rPr>
              <a:t>當</a:t>
            </a:r>
            <a:r>
              <a:rPr lang="el-GR" altLang="zh-TW" sz="1200" dirty="0">
                <a:solidFill>
                  <a:srgbClr val="FF0000"/>
                </a:solidFill>
                <a:latin typeface="+mn-ea"/>
              </a:rPr>
              <a:t>φ</a:t>
            </a:r>
            <a:r>
              <a:rPr lang="en-US" altLang="zh-TW" sz="1200" baseline="-250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zh-TW" sz="1200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1200" dirty="0">
                <a:solidFill>
                  <a:srgbClr val="FF0000"/>
                </a:solidFill>
                <a:latin typeface="+mn-ea"/>
              </a:rPr>
              <a:t>等於</a:t>
            </a:r>
            <a:r>
              <a:rPr lang="en-US" altLang="zh-TW" sz="1200" b="1" dirty="0"/>
              <a:t> K</a:t>
            </a:r>
            <a:r>
              <a:rPr lang="zh-TW" altLang="en-US" sz="1200" b="1" dirty="0"/>
              <a:t>個</a:t>
            </a:r>
            <a:r>
              <a:rPr lang="fr-FR" altLang="zh-TW" sz="1200" dirty="0">
                <a:solidFill>
                  <a:srgbClr val="FF0000"/>
                </a:solidFill>
              </a:rPr>
              <a:t>ρ </a:t>
            </a:r>
            <a:r>
              <a:rPr lang="en-US" altLang="zh-TW" sz="1200" dirty="0">
                <a:solidFill>
                  <a:srgbClr val="FF0000"/>
                </a:solidFill>
              </a:rPr>
              <a:t>(</a:t>
            </a:r>
            <a:r>
              <a:rPr lang="fr-FR" altLang="zh-TW" sz="1200" dirty="0">
                <a:solidFill>
                  <a:srgbClr val="FF0000"/>
                </a:solidFill>
              </a:rPr>
              <a:t> e</a:t>
            </a:r>
            <a:r>
              <a:rPr lang="fr-FR" altLang="zh-TW" sz="1200" baseline="-25000" dirty="0">
                <a:solidFill>
                  <a:srgbClr val="FF0000"/>
                </a:solidFill>
              </a:rPr>
              <a:t>t</a:t>
            </a:r>
            <a:r>
              <a:rPr lang="fr-FR" altLang="zh-TW" sz="1200" dirty="0">
                <a:solidFill>
                  <a:srgbClr val="FF0000"/>
                </a:solidFill>
              </a:rPr>
              <a:t> , k 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  <a:r>
              <a:rPr lang="zh-TW" altLang="en-US" sz="1200" dirty="0">
                <a:solidFill>
                  <a:srgbClr val="FF0000"/>
                </a:solidFill>
              </a:rPr>
              <a:t>中最相關的</a:t>
            </a:r>
            <a:r>
              <a:rPr lang="en-US" altLang="zh-TW" sz="1200" dirty="0">
                <a:solidFill>
                  <a:srgbClr val="FF0000"/>
                </a:solidFill>
              </a:rPr>
              <a:t> 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(</a:t>
            </a:r>
            <a:r>
              <a:rPr lang="zh-TW" altLang="en-US" sz="1200" dirty="0">
                <a:solidFill>
                  <a:srgbClr val="FF0000"/>
                </a:solidFill>
              </a:rPr>
              <a:t>相關分數最高者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437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zh-TW" sz="1200" dirty="0">
                <a:solidFill>
                  <a:srgbClr val="FF0000"/>
                </a:solidFill>
              </a:rPr>
              <a:t>Ρ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:</a:t>
            </a:r>
            <a:r>
              <a:rPr lang="zh-TW" altLang="en-US" sz="1200" dirty="0">
                <a:solidFill>
                  <a:srgbClr val="FF0000"/>
                </a:solidFill>
              </a:rPr>
              <a:t>念</a:t>
            </a:r>
            <a:r>
              <a:rPr lang="en-US" altLang="zh-TW" sz="1200" dirty="0"/>
              <a:t>rho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提取完可解釋性</a:t>
            </a:r>
            <a:r>
              <a:rPr lang="en-US" altLang="zh-TW" sz="1200" dirty="0"/>
              <a:t>feature</a:t>
            </a:r>
            <a:r>
              <a:rPr lang="zh-TW" altLang="en-US" sz="1200" dirty="0"/>
              <a:t>後，</a:t>
            </a:r>
            <a:r>
              <a:rPr lang="fr-FR" altLang="zh-TW" sz="1200" dirty="0"/>
              <a:t>relevance function </a:t>
            </a:r>
            <a:r>
              <a:rPr lang="zh-TW" altLang="en-US" sz="1200" dirty="0"/>
              <a:t>計算相關分數</a:t>
            </a:r>
            <a:r>
              <a:rPr lang="en-US" altLang="zh-TW" sz="1200" dirty="0"/>
              <a:t>R+</a:t>
            </a:r>
            <a:r>
              <a:rPr lang="zh-TW" altLang="en-US" sz="1200" dirty="0"/>
              <a:t>，怎麼計算下一張詳談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There are K such </a:t>
            </a:r>
            <a:r>
              <a:rPr lang="fr-FR" altLang="zh-TW" sz="1200" dirty="0"/>
              <a:t>relevance scores {ρ(e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 1), 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 2), . . . , ρ(e</a:t>
            </a:r>
            <a:r>
              <a:rPr lang="fr-FR" altLang="zh-TW" sz="1200" baseline="-25000" dirty="0"/>
              <a:t>t</a:t>
            </a:r>
            <a:r>
              <a:rPr lang="fr-FR" altLang="zh-TW" sz="1200" dirty="0"/>
              <a:t> ,K)}.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zh-TW" sz="1200" dirty="0">
                <a:solidFill>
                  <a:srgbClr val="FF0000"/>
                </a:solidFill>
              </a:rPr>
              <a:t>τ</a:t>
            </a:r>
            <a:r>
              <a:rPr lang="en-US" altLang="zh-TW" sz="1200" baseline="-25000" dirty="0">
                <a:solidFill>
                  <a:srgbClr val="FF0000"/>
                </a:solidFill>
              </a:rPr>
              <a:t>t</a:t>
            </a:r>
            <a:r>
              <a:rPr lang="en-US" altLang="zh-TW" sz="1200" dirty="0">
                <a:solidFill>
                  <a:srgbClr val="FF0000"/>
                </a:solidFill>
              </a:rPr>
              <a:t> ( T</a:t>
            </a:r>
            <a:r>
              <a:rPr lang="en-US" altLang="zh-TW" sz="1200" baseline="-25000" dirty="0">
                <a:solidFill>
                  <a:srgbClr val="FF0000"/>
                </a:solidFill>
              </a:rPr>
              <a:t>t </a:t>
            </a:r>
            <a:r>
              <a:rPr lang="en-US" altLang="zh-TW" sz="1200" dirty="0">
                <a:solidFill>
                  <a:srgbClr val="FF0000"/>
                </a:solidFill>
              </a:rPr>
              <a:t>, </a:t>
            </a:r>
            <a:r>
              <a:rPr lang="el-GR" altLang="zh-TW" sz="1200" dirty="0">
                <a:solidFill>
                  <a:srgbClr val="FF0000"/>
                </a:solidFill>
                <a:latin typeface="+mn-ea"/>
              </a:rPr>
              <a:t>φ</a:t>
            </a:r>
            <a:r>
              <a:rPr lang="en-US" altLang="zh-TW" sz="1200" baseline="-250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zh-TW" sz="12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=1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:</a:t>
            </a:r>
            <a:r>
              <a:rPr lang="zh-TW" altLang="en-US" sz="1200" dirty="0">
                <a:solidFill>
                  <a:srgbClr val="FF0000"/>
                </a:solidFill>
              </a:rPr>
              <a:t>當</a:t>
            </a:r>
            <a:r>
              <a:rPr lang="el-GR" altLang="zh-TW" sz="1200" dirty="0">
                <a:solidFill>
                  <a:srgbClr val="FF0000"/>
                </a:solidFill>
                <a:latin typeface="+mn-ea"/>
              </a:rPr>
              <a:t>φ</a:t>
            </a:r>
            <a:r>
              <a:rPr lang="en-US" altLang="zh-TW" sz="1200" baseline="-250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zh-TW" sz="1200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1200" dirty="0">
                <a:solidFill>
                  <a:srgbClr val="FF0000"/>
                </a:solidFill>
                <a:latin typeface="+mn-ea"/>
              </a:rPr>
              <a:t>等於</a:t>
            </a:r>
            <a:r>
              <a:rPr lang="en-US" altLang="zh-TW" sz="1200" b="1" dirty="0"/>
              <a:t> K</a:t>
            </a:r>
            <a:r>
              <a:rPr lang="zh-TW" altLang="en-US" sz="1200" b="1" dirty="0"/>
              <a:t>個</a:t>
            </a:r>
            <a:r>
              <a:rPr lang="fr-FR" altLang="zh-TW" sz="1200" dirty="0">
                <a:solidFill>
                  <a:srgbClr val="FF0000"/>
                </a:solidFill>
              </a:rPr>
              <a:t>ρ </a:t>
            </a:r>
            <a:r>
              <a:rPr lang="en-US" altLang="zh-TW" sz="1200" dirty="0">
                <a:solidFill>
                  <a:srgbClr val="FF0000"/>
                </a:solidFill>
              </a:rPr>
              <a:t>(</a:t>
            </a:r>
            <a:r>
              <a:rPr lang="fr-FR" altLang="zh-TW" sz="1200" dirty="0">
                <a:solidFill>
                  <a:srgbClr val="FF0000"/>
                </a:solidFill>
              </a:rPr>
              <a:t> e</a:t>
            </a:r>
            <a:r>
              <a:rPr lang="fr-FR" altLang="zh-TW" sz="1200" baseline="-25000" dirty="0">
                <a:solidFill>
                  <a:srgbClr val="FF0000"/>
                </a:solidFill>
              </a:rPr>
              <a:t>t</a:t>
            </a:r>
            <a:r>
              <a:rPr lang="fr-FR" altLang="zh-TW" sz="1200" dirty="0">
                <a:solidFill>
                  <a:srgbClr val="FF0000"/>
                </a:solidFill>
              </a:rPr>
              <a:t> , k 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  <a:r>
              <a:rPr lang="zh-TW" altLang="en-US" sz="1200" dirty="0">
                <a:solidFill>
                  <a:srgbClr val="FF0000"/>
                </a:solidFill>
              </a:rPr>
              <a:t>中最相關的</a:t>
            </a:r>
            <a:r>
              <a:rPr lang="en-US" altLang="zh-TW" sz="1200" dirty="0">
                <a:solidFill>
                  <a:srgbClr val="FF0000"/>
                </a:solidFill>
              </a:rPr>
              <a:t> 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(</a:t>
            </a:r>
            <a:r>
              <a:rPr lang="zh-TW" altLang="en-US" sz="1200" dirty="0">
                <a:solidFill>
                  <a:srgbClr val="FF0000"/>
                </a:solidFill>
              </a:rPr>
              <a:t>相關分數最高者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73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T’:</a:t>
            </a:r>
            <a:r>
              <a:rPr lang="en-US" altLang="zh-TW" sz="1200" dirty="0" err="1">
                <a:solidFill>
                  <a:srgbClr val="FF0000"/>
                </a:solidFill>
              </a:rPr>
              <a:t>Φx</a:t>
            </a:r>
            <a:r>
              <a:rPr lang="zh-TW" altLang="en-US" sz="1200" dirty="0">
                <a:solidFill>
                  <a:srgbClr val="FF0000"/>
                </a:solidFill>
              </a:rPr>
              <a:t>所保留的決策樹數量</a:t>
            </a:r>
            <a:endParaRPr lang="en-US" altLang="zh-TW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使用多數決結合結果，計算每個類別的</a:t>
            </a:r>
            <a:r>
              <a:rPr lang="en-US" altLang="zh-TW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</a:t>
            </a:r>
            <a:endParaRPr lang="en-US" altLang="zh-TW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如果平手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我們計算對應於同一類別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的平均相關分數。</a:t>
            </a:r>
            <a:endParaRPr lang="en-US" altLang="zh-TW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每個類別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都計算完</a:t>
            </a:r>
            <a:r>
              <a:rPr lang="en-US" altLang="zh-TW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後，利用多數決計算出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y*</a:t>
            </a:r>
            <a:b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719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T’:</a:t>
            </a:r>
            <a:r>
              <a:rPr lang="en-US" altLang="zh-TW" sz="1200" dirty="0" err="1">
                <a:solidFill>
                  <a:srgbClr val="FF0000"/>
                </a:solidFill>
              </a:rPr>
              <a:t>Φx</a:t>
            </a:r>
            <a:r>
              <a:rPr lang="zh-TW" altLang="en-US" sz="1200" dirty="0">
                <a:solidFill>
                  <a:srgbClr val="FF0000"/>
                </a:solidFill>
              </a:rPr>
              <a:t>所保留的決策樹數量</a:t>
            </a:r>
            <a:endParaRPr lang="en-US" altLang="zh-TW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使用多數決結合結果，計算每個類別的</a:t>
            </a:r>
            <a:r>
              <a:rPr lang="en-US" altLang="zh-TW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</a:t>
            </a:r>
            <a:endParaRPr lang="en-US" altLang="zh-TW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如果平手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我們計算對應於同一類別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的平均相關分數。</a:t>
            </a:r>
            <a:endParaRPr lang="en-US" altLang="zh-TW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每個類別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都計算完</a:t>
            </a:r>
            <a:r>
              <a:rPr lang="en-US" altLang="zh-TW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後，利用多數決計算出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y*</a:t>
            </a:r>
            <a:b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78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作者在</a:t>
            </a:r>
            <a:r>
              <a:rPr lang="en-US" altLang="zh-TW" dirty="0"/>
              <a:t>30</a:t>
            </a:r>
            <a:r>
              <a:rPr lang="zh-TW" altLang="en-US" dirty="0"/>
              <a:t>種不同的資料集進行實驗</a:t>
            </a:r>
            <a:endParaRPr lang="en-US" altLang="zh-TW" dirty="0"/>
          </a:p>
          <a:p>
            <a:r>
              <a:rPr lang="en-US" altLang="zh-TW" dirty="0"/>
              <a:t>#Ins. document</a:t>
            </a:r>
            <a:r>
              <a:rPr lang="zh-TW" altLang="en-US" dirty="0"/>
              <a:t>的數量</a:t>
            </a:r>
            <a:endParaRPr lang="en-US" altLang="zh-TW" dirty="0"/>
          </a:p>
          <a:p>
            <a:r>
              <a:rPr lang="en-US" altLang="zh-TW" dirty="0"/>
              <a:t>#Aw.</a:t>
            </a:r>
            <a:r>
              <a:rPr lang="zh-TW" altLang="en-US" dirty="0"/>
              <a:t> 平均字數</a:t>
            </a:r>
            <a:endParaRPr lang="en-US" altLang="zh-TW" dirty="0"/>
          </a:p>
          <a:p>
            <a:r>
              <a:rPr lang="en-US" altLang="zh-TW" dirty="0"/>
              <a:t>#Feat. </a:t>
            </a:r>
            <a:r>
              <a:rPr lang="zh-TW" altLang="en-US" dirty="0"/>
              <a:t> </a:t>
            </a:r>
            <a:r>
              <a:rPr lang="en-US" altLang="zh-TW" dirty="0"/>
              <a:t>feature</a:t>
            </a:r>
            <a:r>
              <a:rPr lang="zh-TW" altLang="en-US" dirty="0"/>
              <a:t>的數量</a:t>
            </a:r>
            <a:r>
              <a:rPr lang="en-US" altLang="zh-TW" dirty="0"/>
              <a:t>(vocabulary size)</a:t>
            </a:r>
          </a:p>
          <a:p>
            <a:r>
              <a:rPr lang="en-US" altLang="zh-TW" dirty="0"/>
              <a:t>#Dc. </a:t>
            </a:r>
            <a:r>
              <a:rPr lang="zh-TW" altLang="en-US" dirty="0"/>
              <a:t>類別分佈</a:t>
            </a:r>
            <a:r>
              <a:rPr lang="en-US" altLang="zh-TW" dirty="0"/>
              <a:t>(1/0)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179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移除標點符號、停用字、</a:t>
            </a:r>
            <a:r>
              <a:rPr lang="en-US" altLang="zh-TW" sz="1200" dirty="0">
                <a:solidFill>
                  <a:srgbClr val="FF0000"/>
                </a:solidFill>
              </a:rPr>
              <a:t>hash-tags</a:t>
            </a:r>
            <a:r>
              <a:rPr lang="zh-TW" altLang="en-US" sz="1200" dirty="0">
                <a:solidFill>
                  <a:srgbClr val="FF0000"/>
                </a:solidFill>
              </a:rPr>
              <a:t>、表情符號、網址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TW" altLang="en-US" sz="1200" dirty="0">
                <a:solidFill>
                  <a:srgbClr val="FF0000"/>
                </a:solidFill>
              </a:rPr>
              <a:t>本篇樹的數量</a:t>
            </a:r>
            <a:r>
              <a:rPr lang="en-US" altLang="zh-TW" sz="1200" dirty="0">
                <a:solidFill>
                  <a:srgbClr val="FF0000"/>
                </a:solidFill>
              </a:rPr>
              <a:t>T</a:t>
            </a:r>
            <a:r>
              <a:rPr lang="zh-TW" altLang="en-US" sz="1200" dirty="0">
                <a:solidFill>
                  <a:srgbClr val="FF0000"/>
                </a:solidFill>
              </a:rPr>
              <a:t>設為</a:t>
            </a:r>
            <a:r>
              <a:rPr lang="en-US" altLang="zh-TW" sz="1200" dirty="0">
                <a:solidFill>
                  <a:srgbClr val="FF0000"/>
                </a:solidFill>
              </a:rPr>
              <a:t>200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(</a:t>
            </a:r>
            <a:r>
              <a:rPr lang="zh-TW" altLang="en-US" sz="1200" dirty="0">
                <a:solidFill>
                  <a:srgbClr val="FF0000"/>
                </a:solidFill>
              </a:rPr>
              <a:t>效果比</a:t>
            </a:r>
            <a:r>
              <a:rPr lang="en-US" altLang="zh-TW" sz="1200" dirty="0">
                <a:solidFill>
                  <a:srgbClr val="FF0000"/>
                </a:solidFill>
              </a:rPr>
              <a:t>300</a:t>
            </a:r>
            <a:r>
              <a:rPr lang="zh-TW" altLang="en-US" sz="1200" dirty="0">
                <a:solidFill>
                  <a:srgbClr val="FF0000"/>
                </a:solidFill>
              </a:rPr>
              <a:t>、</a:t>
            </a:r>
            <a:r>
              <a:rPr lang="en-US" altLang="zh-TW" sz="1200" dirty="0">
                <a:solidFill>
                  <a:srgbClr val="FF0000"/>
                </a:solidFill>
              </a:rPr>
              <a:t>500</a:t>
            </a:r>
            <a:r>
              <a:rPr lang="zh-TW" altLang="en-US" sz="1200" dirty="0">
                <a:solidFill>
                  <a:srgbClr val="FF0000"/>
                </a:solidFill>
              </a:rPr>
              <a:t>好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z="1200" dirty="0">
                <a:solidFill>
                  <a:srgbClr val="FF0000"/>
                </a:solidFill>
              </a:rPr>
              <a:t>對於不同平均字數的資料，</a:t>
            </a:r>
            <a:r>
              <a:rPr lang="en-US" altLang="zh-TW" sz="1200" dirty="0">
                <a:solidFill>
                  <a:srgbClr val="FF0000"/>
                </a:solidFill>
              </a:rPr>
              <a:t>et</a:t>
            </a:r>
            <a:r>
              <a:rPr lang="zh-TW" altLang="en-US" sz="1200" dirty="0">
                <a:solidFill>
                  <a:srgbClr val="FF0000"/>
                </a:solidFill>
              </a:rPr>
              <a:t>的</a:t>
            </a:r>
            <a:r>
              <a:rPr lang="en-US" altLang="zh-TW" sz="1200" dirty="0">
                <a:solidFill>
                  <a:srgbClr val="FF0000"/>
                </a:solidFill>
              </a:rPr>
              <a:t>size</a:t>
            </a:r>
            <a:r>
              <a:rPr lang="zh-TW" altLang="en-US" sz="1200" dirty="0">
                <a:solidFill>
                  <a:srgbClr val="FF0000"/>
                </a:solidFill>
              </a:rPr>
              <a:t>落在</a:t>
            </a:r>
            <a:r>
              <a:rPr lang="en-US" altLang="zh-TW" sz="1200" dirty="0">
                <a:solidFill>
                  <a:srgbClr val="FF0000"/>
                </a:solidFill>
              </a:rPr>
              <a:t>6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8</a:t>
            </a:r>
            <a:r>
              <a:rPr lang="zh-TW" altLang="en-US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>
                <a:solidFill>
                  <a:srgbClr val="FF0000"/>
                </a:solidFill>
              </a:rPr>
              <a:t>10</a:t>
            </a:r>
          </a:p>
          <a:p>
            <a:r>
              <a:rPr lang="zh-TW" altLang="en-US" sz="1200" dirty="0">
                <a:solidFill>
                  <a:srgbClr val="FF0000"/>
                </a:solidFill>
              </a:rPr>
              <a:t>重要程度</a:t>
            </a:r>
            <a:r>
              <a:rPr lang="en-US" altLang="zh-TW" sz="1200" dirty="0">
                <a:solidFill>
                  <a:srgbClr val="FF0000"/>
                </a:solidFill>
              </a:rPr>
              <a:t>a</a:t>
            </a:r>
            <a:r>
              <a:rPr lang="zh-TW" altLang="en-US" sz="1200" dirty="0">
                <a:solidFill>
                  <a:srgbClr val="FF0000"/>
                </a:solidFill>
              </a:rPr>
              <a:t>設為</a:t>
            </a:r>
            <a:r>
              <a:rPr lang="en-US" altLang="zh-TW" sz="1200" dirty="0">
                <a:solidFill>
                  <a:srgbClr val="FF0000"/>
                </a:solidFill>
              </a:rPr>
              <a:t>0.05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24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隨機生成多個決策樹</a:t>
            </a:r>
            <a:endParaRPr lang="en-US" altLang="zh-TW" dirty="0"/>
          </a:p>
          <a:p>
            <a:r>
              <a:rPr lang="zh-TW" altLang="en-US" dirty="0"/>
              <a:t>使用多數決來預測結果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因為是隨機生成，所以會包含不可靠的決策樹，以及高度依賴訓練資料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307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KNORA</a:t>
            </a:r>
            <a:r>
              <a:rPr lang="zh-TW" altLang="en-US" dirty="0"/>
              <a:t>的兩者類似於</a:t>
            </a:r>
            <a:r>
              <a:rPr lang="en-US" altLang="zh-TW" dirty="0"/>
              <a:t>KNN</a:t>
            </a:r>
          </a:p>
          <a:p>
            <a:r>
              <a:rPr lang="en-US" altLang="zh-TW" dirty="0"/>
              <a:t>KNORAU:</a:t>
            </a:r>
            <a:r>
              <a:rPr lang="zh-TW" altLang="en-US" dirty="0"/>
              <a:t>至少對一個的樹就保留，結合時用正確鄰居數加權重的</a:t>
            </a:r>
            <a:r>
              <a:rPr lang="en-US" altLang="zh-TW" dirty="0"/>
              <a:t>MV</a:t>
            </a:r>
          </a:p>
          <a:p>
            <a:r>
              <a:rPr lang="en-US" altLang="zh-TW" dirty="0"/>
              <a:t>KNORAE:</a:t>
            </a:r>
            <a:r>
              <a:rPr lang="zh-TW" altLang="en-US" dirty="0"/>
              <a:t>消除準確率低於</a:t>
            </a:r>
            <a:r>
              <a:rPr lang="en-US" altLang="zh-TW" dirty="0"/>
              <a:t>100%</a:t>
            </a:r>
            <a:r>
              <a:rPr lang="zh-TW" altLang="en-US" dirty="0"/>
              <a:t>的樹，再用</a:t>
            </a:r>
            <a:r>
              <a:rPr lang="en-US" altLang="zh-TW" dirty="0"/>
              <a:t>MV</a:t>
            </a:r>
            <a:r>
              <a:rPr lang="zh-TW" altLang="en-US" dirty="0"/>
              <a:t> </a:t>
            </a:r>
            <a:r>
              <a:rPr lang="en-US" altLang="zh-TW" dirty="0"/>
              <a:t>combined</a:t>
            </a:r>
          </a:p>
          <a:p>
            <a:r>
              <a:rPr lang="en-US" altLang="zh-TW" dirty="0"/>
              <a:t>DESP:</a:t>
            </a:r>
            <a:r>
              <a:rPr lang="zh-TW" altLang="en-US" dirty="0"/>
              <a:t>使用</a:t>
            </a:r>
            <a:r>
              <a:rPr lang="en-US" altLang="zh-TW" dirty="0"/>
              <a:t>DES</a:t>
            </a:r>
            <a:r>
              <a:rPr lang="zh-TW" altLang="en-US" dirty="0"/>
              <a:t>  再用</a:t>
            </a:r>
            <a:r>
              <a:rPr lang="en-US" altLang="zh-TW" dirty="0"/>
              <a:t>MV</a:t>
            </a:r>
            <a:r>
              <a:rPr lang="zh-TW" altLang="en-US" dirty="0"/>
              <a:t>結合結果</a:t>
            </a:r>
            <a:endParaRPr lang="en-US" altLang="zh-TW" dirty="0"/>
          </a:p>
          <a:p>
            <a:r>
              <a:rPr lang="en-US" altLang="zh-TW" dirty="0"/>
              <a:t>METADES:</a:t>
            </a:r>
            <a:r>
              <a:rPr lang="zh-TW" altLang="en-US" dirty="0"/>
              <a:t>能力得分高於預設的門檻值的決策樹使用加權</a:t>
            </a:r>
            <a:r>
              <a:rPr lang="en-US" altLang="zh-TW" dirty="0"/>
              <a:t>MV</a:t>
            </a:r>
            <a:r>
              <a:rPr lang="zh-TW" altLang="en-US" dirty="0"/>
              <a:t>方法進行組合，其中根據能力得分分配權重。</a:t>
            </a:r>
            <a:endParaRPr lang="en-US" altLang="zh-TW" dirty="0"/>
          </a:p>
          <a:p>
            <a:r>
              <a:rPr lang="en-US" altLang="zh-TW" dirty="0"/>
              <a:t>DESMI:</a:t>
            </a:r>
            <a:r>
              <a:rPr lang="zh-TW" altLang="en-US" dirty="0"/>
              <a:t>使用在多種且不平衡的數據集的</a:t>
            </a:r>
            <a:r>
              <a:rPr lang="en-US" altLang="zh-TW" dirty="0"/>
              <a:t>DES</a:t>
            </a:r>
            <a:r>
              <a:rPr lang="zh-TW" altLang="en-US" dirty="0"/>
              <a:t>，並透過加權</a:t>
            </a:r>
            <a:r>
              <a:rPr lang="en-US" altLang="zh-TW" dirty="0"/>
              <a:t>MV</a:t>
            </a:r>
            <a:r>
              <a:rPr lang="zh-TW" altLang="en-US" dirty="0"/>
              <a:t>方法結合，強調</a:t>
            </a:r>
            <a:r>
              <a:rPr lang="en-US" altLang="zh-TW" dirty="0"/>
              <a:t>tree</a:t>
            </a:r>
            <a:r>
              <a:rPr lang="zh-TW" altLang="en-US" dirty="0"/>
              <a:t>在少數</a:t>
            </a:r>
            <a:r>
              <a:rPr lang="en-US" altLang="zh-TW" dirty="0"/>
              <a:t>class</a:t>
            </a:r>
            <a:r>
              <a:rPr lang="zh-TW" altLang="en-US" dirty="0"/>
              <a:t>的能力</a:t>
            </a:r>
            <a:endParaRPr lang="en-US" altLang="zh-TW" dirty="0"/>
          </a:p>
          <a:p>
            <a:r>
              <a:rPr lang="en-US" altLang="zh-TW" dirty="0"/>
              <a:t>MicroF1:</a:t>
            </a:r>
            <a:r>
              <a:rPr lang="zh-TW" altLang="en-US" dirty="0"/>
              <a:t>看整體的</a:t>
            </a:r>
            <a:r>
              <a:rPr lang="en-US" altLang="zh-TW" dirty="0"/>
              <a:t>F1</a:t>
            </a:r>
          </a:p>
          <a:p>
            <a:r>
              <a:rPr lang="en-US" altLang="zh-TW" dirty="0"/>
              <a:t>MacroF1:</a:t>
            </a:r>
            <a:r>
              <a:rPr lang="zh-TW" altLang="en-US" dirty="0"/>
              <a:t>每個類別的</a:t>
            </a:r>
            <a:r>
              <a:rPr lang="en-US" altLang="zh-TW" dirty="0"/>
              <a:t>F1</a:t>
            </a:r>
            <a:r>
              <a:rPr lang="zh-TW" altLang="en-US" dirty="0"/>
              <a:t>取平均</a:t>
            </a:r>
            <a:endParaRPr lang="en-US" altLang="zh-TW" dirty="0"/>
          </a:p>
          <a:p>
            <a:r>
              <a:rPr lang="zh-TW" altLang="en-US" dirty="0"/>
              <a:t>在大部分的資料顯示</a:t>
            </a:r>
            <a:r>
              <a:rPr lang="en-US" altLang="zh-TW" dirty="0"/>
              <a:t>SARF</a:t>
            </a:r>
            <a:r>
              <a:rPr lang="zh-TW" altLang="en-US" dirty="0"/>
              <a:t>的表現最好，但有些分類器在一些資料上也能表現得很好</a:t>
            </a:r>
            <a:endParaRPr lang="en-US" altLang="zh-TW" dirty="0"/>
          </a:p>
          <a:p>
            <a:r>
              <a:rPr lang="zh-TW" altLang="en-US" dirty="0"/>
              <a:t>尤其</a:t>
            </a:r>
            <a:r>
              <a:rPr lang="en-US" altLang="zh-TW" dirty="0"/>
              <a:t>R8CM</a:t>
            </a:r>
            <a:r>
              <a:rPr lang="zh-TW" altLang="en-US" dirty="0"/>
              <a:t>，所有分類器都有好的表現，甚至贏過</a:t>
            </a:r>
            <a:r>
              <a:rPr lang="en-US" altLang="zh-TW" dirty="0"/>
              <a:t>SARF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8A948-98FB-4BD3-8BD7-907AD684FC4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923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408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p-value(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機率密度值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被認為是確定實驗數據可靠性的金標準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598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p-value(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機率密度值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被認為是確定實驗數據可靠性的金標準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p-value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0.05-&gt;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拒絕虛無假設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(SARF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跟該方法相等表現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)-&gt;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所以代表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SARF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表現較好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944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>
                <a:solidFill>
                  <a:schemeClr val="tx1"/>
                </a:solidFill>
              </a:rPr>
              <a:t>Reliability=1,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代表該可解釋性的語意是可靠的</a:t>
            </a:r>
            <a:endParaRPr lang="en-US" altLang="zh-TW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RVLW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的第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筆資料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:{</a:t>
            </a:r>
            <a:r>
              <a:rPr lang="en-US" altLang="zh-TW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cares,skill,ethical,like,advanced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  <a:r>
              <a:rPr lang="zh-TW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都是正面詞而他卻預測</a:t>
            </a:r>
            <a: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br>
              <a:rPr lang="en-US" altLang="zh-TW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550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12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隨機生成多個決策樹</a:t>
            </a:r>
            <a:endParaRPr lang="en-US" altLang="zh-TW" dirty="0"/>
          </a:p>
          <a:p>
            <a:r>
              <a:rPr lang="zh-TW" altLang="en-US" dirty="0"/>
              <a:t>使用多數決來預測結果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因為是隨機生成，所以會包含不可靠的決策樹，以及高度依賴訓練資料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63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以這篇主要解決的</a:t>
            </a:r>
            <a:r>
              <a:rPr lang="en-US" altLang="zh-TW" sz="1200" b="1" dirty="0"/>
              <a:t>Text classification</a:t>
            </a:r>
            <a:r>
              <a:rPr lang="zh-TW" altLang="en-US" sz="1200" b="1" dirty="0"/>
              <a:t>為例</a:t>
            </a:r>
          </a:p>
          <a:p>
            <a:r>
              <a:rPr lang="en-US" altLang="zh-TW" dirty="0"/>
              <a:t>Ta:-1   Tb:1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72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可以發現</a:t>
            </a:r>
            <a:r>
              <a:rPr lang="en-US" altLang="zh-TW" dirty="0"/>
              <a:t>Ta</a:t>
            </a:r>
            <a:r>
              <a:rPr lang="zh-TW" altLang="en-US" dirty="0"/>
              <a:t>的</a:t>
            </a:r>
            <a:r>
              <a:rPr lang="en-US" altLang="zh-TW" dirty="0"/>
              <a:t>feature</a:t>
            </a:r>
            <a:r>
              <a:rPr lang="zh-TW" altLang="en-US" dirty="0"/>
              <a:t>只出現</a:t>
            </a:r>
            <a:r>
              <a:rPr lang="en-US" altLang="zh-TW" dirty="0"/>
              <a:t>-1</a:t>
            </a:r>
            <a:r>
              <a:rPr lang="zh-TW" altLang="en-US" dirty="0"/>
              <a:t>，而</a:t>
            </a:r>
            <a:r>
              <a:rPr lang="en-US" altLang="zh-TW" dirty="0"/>
              <a:t>Tb</a:t>
            </a:r>
            <a:r>
              <a:rPr lang="zh-TW" altLang="en-US" dirty="0"/>
              <a:t>的</a:t>
            </a:r>
            <a:r>
              <a:rPr lang="en-US" altLang="zh-TW" dirty="0"/>
              <a:t>feature</a:t>
            </a:r>
            <a:r>
              <a:rPr lang="zh-TW" altLang="en-US" dirty="0"/>
              <a:t> </a:t>
            </a:r>
            <a:r>
              <a:rPr lang="en-US" altLang="zh-TW" dirty="0"/>
              <a:t>like</a:t>
            </a:r>
            <a:r>
              <a:rPr lang="zh-TW" altLang="en-US" dirty="0"/>
              <a:t>在兩個</a:t>
            </a:r>
            <a:r>
              <a:rPr lang="en-US" altLang="zh-TW" dirty="0"/>
              <a:t>class</a:t>
            </a:r>
            <a:r>
              <a:rPr lang="zh-TW" altLang="en-US" dirty="0"/>
              <a:t>的出現過，甚至</a:t>
            </a:r>
            <a:r>
              <a:rPr lang="en-US" altLang="zh-TW" dirty="0"/>
              <a:t>blue</a:t>
            </a:r>
            <a:r>
              <a:rPr lang="zh-TW" altLang="en-US" dirty="0"/>
              <a:t>是出現在</a:t>
            </a:r>
            <a:r>
              <a:rPr lang="en-US" altLang="zh-TW" dirty="0"/>
              <a:t>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那我們可以認為</a:t>
            </a:r>
            <a:r>
              <a:rPr lang="en-US" altLang="zh-TW" dirty="0"/>
              <a:t>Tb</a:t>
            </a:r>
            <a:r>
              <a:rPr lang="zh-TW" altLang="en-US" dirty="0"/>
              <a:t>這顆決策樹是不可靠的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32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28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20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dirty="0"/>
              <a:t>為了解決隨機生成遇到的問題，作者提出一個新的方法 </a:t>
            </a:r>
            <a:r>
              <a:rPr lang="en-US" altLang="zh-TW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Semantics</a:t>
            </a:r>
            <a:r>
              <a:rPr lang="zh-TW" altLang="en-US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Aware</a:t>
            </a:r>
            <a:r>
              <a:rPr lang="zh-TW" altLang="en-US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Random</a:t>
            </a:r>
            <a:r>
              <a:rPr lang="zh-TW" altLang="en-US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Forest</a:t>
            </a:r>
            <a:r>
              <a:rPr lang="zh-TW" altLang="en-US" sz="1200" b="1" dirty="0"/>
              <a:t>，以下簡稱</a:t>
            </a:r>
            <a:r>
              <a:rPr lang="en-US" altLang="zh-TW" sz="1200" b="1" dirty="0"/>
              <a:t>SARF</a:t>
            </a:r>
          </a:p>
          <a:p>
            <a:r>
              <a:rPr lang="en-US" altLang="zh-TW" sz="1200" b="1" dirty="0"/>
              <a:t>DES:</a:t>
            </a:r>
            <a:r>
              <a:rPr lang="zh-TW" altLang="en-US" sz="1200" b="1" dirty="0"/>
              <a:t>簡單來說，選擇可以達到最高預測準確度的組合</a:t>
            </a:r>
            <a:endParaRPr lang="en-US" altLang="zh-TW" sz="1200" b="1" dirty="0"/>
          </a:p>
          <a:p>
            <a:r>
              <a:rPr lang="en-US" altLang="zh-TW" sz="1200" b="1" dirty="0"/>
              <a:t>explanatory features</a:t>
            </a:r>
            <a:r>
              <a:rPr lang="zh-TW" altLang="en-US" sz="1200" b="1" dirty="0"/>
              <a:t>解釋性特徵</a:t>
            </a:r>
            <a:endParaRPr lang="en-US" altLang="zh-TW" sz="1200" b="1" dirty="0"/>
          </a:p>
          <a:p>
            <a:r>
              <a:rPr lang="en-US" altLang="zh-TW" sz="1200" b="1" dirty="0"/>
              <a:t>Semantic explanations </a:t>
            </a:r>
            <a:r>
              <a:rPr lang="zh-TW" altLang="en-US" dirty="0"/>
              <a:t>語義解釋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73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輸入一篇文本以及他的類別，在</a:t>
            </a:r>
            <a:r>
              <a:rPr lang="en-US" altLang="zh-TW" dirty="0"/>
              <a:t>RF</a:t>
            </a:r>
            <a:r>
              <a:rPr lang="zh-TW" altLang="en-US" dirty="0"/>
              <a:t>的所有決策樹中去找出我們要保留的決策樹組合。</a:t>
            </a:r>
            <a:endParaRPr lang="en-US" altLang="zh-TW" dirty="0"/>
          </a:p>
          <a:p>
            <a:r>
              <a:rPr lang="zh-TW" altLang="en-US" dirty="0"/>
              <a:t>對於這個</a:t>
            </a:r>
            <a:r>
              <a:rPr lang="en-US" altLang="zh-TW" dirty="0"/>
              <a:t>instance</a:t>
            </a:r>
            <a:r>
              <a:rPr lang="zh-TW" altLang="en-US" dirty="0"/>
              <a:t> </a:t>
            </a:r>
            <a:r>
              <a:rPr lang="en-US" altLang="zh-TW" dirty="0"/>
              <a:t>X</a:t>
            </a:r>
            <a:r>
              <a:rPr lang="zh-TW" altLang="en-US" dirty="0"/>
              <a:t>，從每個決策樹提取出的可解釋性的特徵組合，再去計算其是否可靠</a:t>
            </a:r>
            <a:r>
              <a:rPr lang="en-US" altLang="zh-TW" dirty="0"/>
              <a:t>(</a:t>
            </a:r>
            <a:r>
              <a:rPr lang="zh-TW" altLang="en-US" dirty="0"/>
              <a:t>就是要不要保留</a:t>
            </a:r>
            <a:r>
              <a:rPr lang="en-US" altLang="zh-TW" dirty="0"/>
              <a:t>)</a:t>
            </a:r>
            <a:r>
              <a:rPr lang="zh-TW" altLang="en-US" dirty="0"/>
              <a:t>，最後再結合成最終的</a:t>
            </a:r>
            <a:r>
              <a:rPr lang="en-US" altLang="zh-TW" dirty="0"/>
              <a:t>RF</a:t>
            </a:r>
            <a:r>
              <a:rPr lang="zh-TW" altLang="en-US" dirty="0"/>
              <a:t> </a:t>
            </a:r>
            <a:r>
              <a:rPr lang="en-US" altLang="zh-TW" dirty="0"/>
              <a:t>model</a:t>
            </a:r>
            <a:r>
              <a:rPr lang="zh-TW" altLang="en-US" dirty="0"/>
              <a:t>，並且預測</a:t>
            </a:r>
            <a:endParaRPr lang="en-US" altLang="zh-TW" dirty="0"/>
          </a:p>
          <a:p>
            <a:r>
              <a:rPr lang="zh-TW" altLang="en-US" dirty="0"/>
              <a:t>預測公式</a:t>
            </a:r>
            <a:r>
              <a:rPr lang="en-US" altLang="zh-TW" dirty="0"/>
              <a:t>y</a:t>
            </a:r>
            <a:r>
              <a:rPr lang="zh-TW" altLang="en-US" dirty="0"/>
              <a:t>*前面有提過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45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A74-B81F-47A6-B8CD-0CC4D38D92A3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20F82C75-CA2E-49C2-9FD4-CF4B51906EA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8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C4BD-C5FA-43FD-A665-AFAF2F5DF284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51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39F-9D9D-4B49-8CAF-833301D80A3D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82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33FE-87B6-4358-9CF9-8FC08385990A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20F82C75-CA2E-49C2-9FD4-CF4B51906EA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231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7DEB-05C9-42AB-90C8-F93EF2B714B7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2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18C5-D31B-4CB3-A986-4CB3373193C5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12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9FA5-81FF-42A8-BD95-DDF9868B53CB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96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F553-8F47-4C85-9E2D-F2124775CD82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63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3F54-596C-4DB5-84AA-EC8CB87B0775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9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D45858-3302-45AE-930A-6098F3D520ED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46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FBF-0EBA-46C1-A3F4-F4A7BD28051A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23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B60BB0-15AA-49B1-B115-6F1FBB26711D}" type="datetime1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0051" y="2299855"/>
            <a:ext cx="10058400" cy="1457221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zh-TW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Semantics</a:t>
            </a:r>
            <a:r>
              <a:rPr lang="zh-TW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Aware</a:t>
            </a:r>
            <a:r>
              <a:rPr lang="zh-TW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Random</a:t>
            </a:r>
            <a:r>
              <a:rPr lang="zh-TW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Forest</a:t>
            </a:r>
            <a:r>
              <a:rPr lang="zh-TW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b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for</a:t>
            </a:r>
            <a:r>
              <a:rPr lang="zh-TW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Text</a:t>
            </a:r>
            <a:r>
              <a:rPr lang="zh-TW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Classification</a:t>
            </a:r>
            <a:endParaRPr lang="zh-TW" altLang="en-US" sz="4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47953" y="4558151"/>
            <a:ext cx="2553392" cy="1316180"/>
          </a:xfrm>
        </p:spPr>
        <p:txBody>
          <a:bodyPr lIns="90000">
            <a:no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ADVISOR:JIA-LING KOH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SOURCE:CIKM ’19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SPEAKER:LI-WEI </a:t>
            </a:r>
            <a:r>
              <a:rPr lang="en-US" altLang="zh-TW" sz="200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LiU</a:t>
            </a:r>
            <a:endParaRPr lang="en-US" altLang="zh-TW" sz="2000" spc="-5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DATA</a:t>
            </a:r>
            <a:r>
              <a:rPr lang="en-US" altLang="zh-TW" sz="2000" spc="-5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:2020/02/03</a:t>
            </a:r>
            <a:endParaRPr lang="zh-TW" altLang="en-US" sz="2000" spc="-5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b="1" smtClean="0"/>
              <a:t>1</a:t>
            </a:fld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504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3"/>
            <a:ext cx="3169919" cy="278168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/>
              <a:t>Method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10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306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1861" y="696182"/>
            <a:ext cx="8340678" cy="1099434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SARF </a:t>
            </a:r>
            <a:r>
              <a:rPr lang="en-US" altLang="zh-TW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Semantics</a:t>
            </a:r>
            <a:r>
              <a:rPr lang="zh-TW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Aware</a:t>
            </a:r>
            <a:r>
              <a:rPr lang="zh-TW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Random</a:t>
            </a:r>
            <a:r>
              <a:rPr lang="zh-TW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Forest</a:t>
            </a:r>
            <a:r>
              <a:rPr lang="zh-TW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11</a:t>
            </a:fld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BF91E5-A966-448B-A6F9-52C49BBDA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5778"/>
            <a:ext cx="12192000" cy="296827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1A65462-EB94-4FE8-99AC-CECBCA7C59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3" t="7812" r="47373" b="15948"/>
          <a:stretch/>
        </p:blipFill>
        <p:spPr>
          <a:xfrm>
            <a:off x="127537" y="4503748"/>
            <a:ext cx="4364950" cy="232116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EA3BCB5-552E-443F-9341-C3F95AC747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635" r="1900"/>
          <a:stretch/>
        </p:blipFill>
        <p:spPr>
          <a:xfrm>
            <a:off x="4492487" y="4752083"/>
            <a:ext cx="4364951" cy="2072827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97715ED3-E497-49F6-81A9-E0D521D75877}"/>
              </a:ext>
            </a:extLst>
          </p:cNvPr>
          <p:cNvCxnSpPr>
            <a:cxnSpLocks/>
          </p:cNvCxnSpPr>
          <p:nvPr/>
        </p:nvCxnSpPr>
        <p:spPr>
          <a:xfrm>
            <a:off x="795130" y="3756991"/>
            <a:ext cx="246731" cy="74659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E4F18434-D879-4B4C-8B7A-5803732539FC}"/>
              </a:ext>
            </a:extLst>
          </p:cNvPr>
          <p:cNvSpPr/>
          <p:nvPr/>
        </p:nvSpPr>
        <p:spPr>
          <a:xfrm>
            <a:off x="2574235" y="1918252"/>
            <a:ext cx="1202635" cy="436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A09E01F-2961-4F8D-9D47-8A7D5870BB04}"/>
              </a:ext>
            </a:extLst>
          </p:cNvPr>
          <p:cNvSpPr/>
          <p:nvPr/>
        </p:nvSpPr>
        <p:spPr>
          <a:xfrm>
            <a:off x="4871010" y="4751921"/>
            <a:ext cx="3298955" cy="3369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684F8C83-AF3E-48AC-82E8-1FC2620E1504}"/>
              </a:ext>
            </a:extLst>
          </p:cNvPr>
          <p:cNvCxnSpPr/>
          <p:nvPr/>
        </p:nvCxnSpPr>
        <p:spPr>
          <a:xfrm>
            <a:off x="3677478" y="2435087"/>
            <a:ext cx="2305879" cy="218660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26FE2989-ED8F-4DDF-852A-3980F3397659}"/>
              </a:ext>
            </a:extLst>
          </p:cNvPr>
          <p:cNvSpPr/>
          <p:nvPr/>
        </p:nvSpPr>
        <p:spPr>
          <a:xfrm>
            <a:off x="4871010" y="2354252"/>
            <a:ext cx="724720" cy="7865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C44C57F-8E71-4DB0-AD74-5FCEAF8A7F49}"/>
              </a:ext>
            </a:extLst>
          </p:cNvPr>
          <p:cNvSpPr/>
          <p:nvPr/>
        </p:nvSpPr>
        <p:spPr>
          <a:xfrm>
            <a:off x="5558064" y="5832936"/>
            <a:ext cx="693649" cy="3369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5F9978-6C12-48C4-8BBF-1A5725391B12}"/>
              </a:ext>
            </a:extLst>
          </p:cNvPr>
          <p:cNvSpPr/>
          <p:nvPr/>
        </p:nvSpPr>
        <p:spPr>
          <a:xfrm>
            <a:off x="6789068" y="5832936"/>
            <a:ext cx="693649" cy="3369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FE12DDEA-BB92-4B22-ABF9-A48EFFD2F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191" y="5248888"/>
            <a:ext cx="2951086" cy="72606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900AF9B6-0869-44FE-B6F2-627023355053}"/>
              </a:ext>
            </a:extLst>
          </p:cNvPr>
          <p:cNvSpPr/>
          <p:nvPr/>
        </p:nvSpPr>
        <p:spPr>
          <a:xfrm>
            <a:off x="7317290" y="2463014"/>
            <a:ext cx="345780" cy="77714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4342C4E-8703-45BD-B731-107418A77AA7}"/>
              </a:ext>
            </a:extLst>
          </p:cNvPr>
          <p:cNvSpPr/>
          <p:nvPr/>
        </p:nvSpPr>
        <p:spPr>
          <a:xfrm>
            <a:off x="8857437" y="5197806"/>
            <a:ext cx="2701772" cy="77714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E764430-9443-437F-B44E-E21CF770F630}"/>
              </a:ext>
            </a:extLst>
          </p:cNvPr>
          <p:cNvSpPr/>
          <p:nvPr/>
        </p:nvSpPr>
        <p:spPr>
          <a:xfrm>
            <a:off x="9253330" y="2354252"/>
            <a:ext cx="546653" cy="1581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D6F1405-74A4-4631-B538-B69F436045AB}"/>
              </a:ext>
            </a:extLst>
          </p:cNvPr>
          <p:cNvSpPr txBox="1"/>
          <p:nvPr/>
        </p:nvSpPr>
        <p:spPr>
          <a:xfrm>
            <a:off x="8547651" y="1720208"/>
            <a:ext cx="195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Remain 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reliable prediction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12</a:t>
            </a:fld>
            <a:endParaRPr lang="zh-TW" altLang="en-US" sz="2400" dirty="0"/>
          </a:p>
        </p:txBody>
      </p:sp>
      <p:sp>
        <p:nvSpPr>
          <p:cNvPr id="6" name="內容版面配置區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Explanatory Feature Extraction:</a:t>
            </a:r>
            <a:endParaRPr lang="zh-TW" altLang="en-US" sz="4000" b="1" dirty="0"/>
          </a:p>
        </p:txBody>
      </p:sp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1DB4DC34-F9E9-469F-9F61-12D10A29968E}"/>
              </a:ext>
            </a:extLst>
          </p:cNvPr>
          <p:cNvSpPr txBox="1">
            <a:spLocks/>
          </p:cNvSpPr>
          <p:nvPr/>
        </p:nvSpPr>
        <p:spPr>
          <a:xfrm>
            <a:off x="1097280" y="2620024"/>
            <a:ext cx="6058894" cy="12959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We want to extract </a:t>
            </a:r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e</a:t>
            </a:r>
            <a:r>
              <a:rPr lang="en-US" altLang="zh-TW" sz="2400" baseline="-250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zh-TW" sz="2400" dirty="0">
                <a:latin typeface="+mn-ea"/>
              </a:rPr>
              <a:t> </a:t>
            </a:r>
            <a:r>
              <a:rPr lang="en-US" altLang="zh-TW" sz="2400" dirty="0"/>
              <a:t>for a prediction </a:t>
            </a:r>
            <a:r>
              <a:rPr lang="en-US" altLang="zh-TW" sz="2400" dirty="0" err="1">
                <a:latin typeface="+mn-ea"/>
              </a:rPr>
              <a:t>φ</a:t>
            </a:r>
            <a:r>
              <a:rPr lang="en-US" altLang="zh-TW" sz="2400" baseline="-25000" dirty="0" err="1">
                <a:latin typeface="+mn-ea"/>
              </a:rPr>
              <a:t>t</a:t>
            </a:r>
            <a:r>
              <a:rPr lang="en-US" altLang="zh-TW" sz="2400" baseline="-25000" dirty="0">
                <a:latin typeface="+mn-ea"/>
              </a:rPr>
              <a:t> </a:t>
            </a:r>
            <a:r>
              <a:rPr lang="en-US" altLang="zh-TW" sz="2400" dirty="0"/>
              <a:t>,</a:t>
            </a:r>
          </a:p>
          <a:p>
            <a:r>
              <a:rPr lang="en-US" altLang="zh-TW" sz="2400" dirty="0"/>
              <a:t>where </a:t>
            </a:r>
            <a:r>
              <a:rPr lang="en-US" altLang="zh-TW" sz="2400" dirty="0">
                <a:solidFill>
                  <a:schemeClr val="tx1"/>
                </a:solidFill>
                <a:latin typeface="+mn-ea"/>
              </a:rPr>
              <a:t>e</a:t>
            </a:r>
            <a:r>
              <a:rPr lang="en-US" altLang="zh-TW" sz="2400" baseline="-25000" dirty="0">
                <a:solidFill>
                  <a:schemeClr val="tx1"/>
                </a:solidFill>
                <a:latin typeface="+mn-ea"/>
              </a:rPr>
              <a:t>t</a:t>
            </a:r>
            <a:r>
              <a:rPr lang="en-US" altLang="zh-TW" sz="2400" baseline="-250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l-GR" altLang="zh-TW" dirty="0"/>
              <a:t>= {ω</a:t>
            </a:r>
            <a:r>
              <a:rPr lang="el-GR" altLang="zh-TW" baseline="-25000" dirty="0"/>
              <a:t>1</a:t>
            </a:r>
            <a:r>
              <a:rPr lang="el-GR" altLang="zh-TW" dirty="0"/>
              <a:t>,ω</a:t>
            </a:r>
            <a:r>
              <a:rPr lang="el-GR" altLang="zh-TW" baseline="-25000" dirty="0"/>
              <a:t>2</a:t>
            </a:r>
            <a:r>
              <a:rPr lang="el-GR" altLang="zh-TW" dirty="0"/>
              <a:t>, . . . ,ω</a:t>
            </a:r>
            <a:r>
              <a:rPr lang="en-US" altLang="zh-TW" baseline="-25000" dirty="0"/>
              <a:t>l</a:t>
            </a:r>
            <a:r>
              <a:rPr lang="en-US" altLang="zh-TW" dirty="0"/>
              <a:t> }</a:t>
            </a:r>
            <a:endParaRPr lang="en-US" altLang="zh-TW" sz="2400" dirty="0">
              <a:solidFill>
                <a:srgbClr val="FF0000"/>
              </a:solidFill>
            </a:endParaRPr>
          </a:p>
          <a:p>
            <a:endParaRPr lang="zh-TW" altLang="en-US" sz="28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7D3FD9D-0A6F-403C-BED9-E9821E30D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134637"/>
            <a:ext cx="3600000" cy="88571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218230D-1C95-43A1-9E6E-C7DAA44FA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878" y="3104075"/>
            <a:ext cx="5972612" cy="29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0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13</a:t>
            </a:fld>
            <a:endParaRPr lang="zh-TW" altLang="en-US" sz="2400" dirty="0"/>
          </a:p>
        </p:txBody>
      </p:sp>
      <p:sp>
        <p:nvSpPr>
          <p:cNvPr id="6" name="內容版面配置區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Explanatory Feature Extraction:</a:t>
            </a:r>
            <a:endParaRPr lang="zh-TW" altLang="en-US" sz="40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5F42ECD-F000-4149-971A-877A463BAF20}"/>
              </a:ext>
            </a:extLst>
          </p:cNvPr>
          <p:cNvSpPr txBox="1"/>
          <p:nvPr/>
        </p:nvSpPr>
        <p:spPr>
          <a:xfrm>
            <a:off x="1097280" y="2585980"/>
            <a:ext cx="107998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LIME</a:t>
            </a:r>
            <a:r>
              <a:rPr lang="en-US" altLang="zh-TW" sz="2800" dirty="0"/>
              <a:t>: LOCAL INTERPRETABLE</a:t>
            </a:r>
            <a:r>
              <a:rPr lang="zh-TW" altLang="en-US" sz="2800" dirty="0"/>
              <a:t> </a:t>
            </a:r>
            <a:r>
              <a:rPr lang="en-US" altLang="zh-TW" sz="2800" dirty="0"/>
              <a:t>MODEL-AGNOSTIC EXPLANATIONS</a:t>
            </a:r>
            <a:r>
              <a:rPr lang="en-US" altLang="zh-TW" sz="2000" dirty="0"/>
              <a:t>[28]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800" dirty="0"/>
              <a:t>LIME determines e</a:t>
            </a:r>
            <a:r>
              <a:rPr lang="en-US" altLang="zh-TW" sz="2800" baseline="-25000" dirty="0"/>
              <a:t>t</a:t>
            </a:r>
            <a:r>
              <a:rPr lang="en-US" altLang="zh-TW" sz="2800" dirty="0"/>
              <a:t> using the coefficients of a </a:t>
            </a:r>
            <a:r>
              <a:rPr lang="en-US" altLang="zh-TW" sz="2800" dirty="0">
                <a:solidFill>
                  <a:srgbClr val="FF0000"/>
                </a:solidFill>
              </a:rPr>
              <a:t>linear model fitted</a:t>
            </a:r>
            <a:r>
              <a:rPr lang="en-US" altLang="zh-TW" sz="2800" dirty="0"/>
              <a:t> to a new dataset(Given a trained </a:t>
            </a:r>
            <a:r>
              <a:rPr lang="en-US" altLang="zh-TW" sz="2800" dirty="0" err="1"/>
              <a:t>tree</a:t>
            </a:r>
            <a:r>
              <a:rPr lang="en-US" altLang="zh-TW" sz="2800" dirty="0" err="1">
                <a:solidFill>
                  <a:srgbClr val="FF0000"/>
                </a:solidFill>
              </a:rPr>
              <a:t>T</a:t>
            </a:r>
            <a:r>
              <a:rPr lang="en-US" altLang="zh-TW" sz="2800" baseline="-25000" dirty="0" err="1">
                <a:solidFill>
                  <a:srgbClr val="FF0000"/>
                </a:solidFill>
              </a:rPr>
              <a:t>t</a:t>
            </a:r>
            <a:r>
              <a:rPr lang="en-US" altLang="zh-TW" sz="2800" dirty="0"/>
              <a:t> and </a:t>
            </a:r>
            <a:r>
              <a:rPr lang="en-US" altLang="zh-TW" sz="2800" dirty="0">
                <a:solidFill>
                  <a:srgbClr val="FF0000"/>
                </a:solidFill>
              </a:rPr>
              <a:t>instance x</a:t>
            </a:r>
            <a:r>
              <a:rPr lang="en-US" altLang="zh-TW" sz="28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800" dirty="0"/>
              <a:t>The e</a:t>
            </a:r>
            <a:r>
              <a:rPr lang="en-US" altLang="zh-TW" sz="2800" baseline="-25000" dirty="0"/>
              <a:t>t</a:t>
            </a:r>
            <a:r>
              <a:rPr lang="en-US" altLang="zh-TW" sz="2800" dirty="0"/>
              <a:t> is selected using </a:t>
            </a:r>
            <a:r>
              <a:rPr lang="en-US" altLang="zh-TW" sz="2800" dirty="0">
                <a:solidFill>
                  <a:srgbClr val="FF0000"/>
                </a:solidFill>
              </a:rPr>
              <a:t>Lasso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800" dirty="0"/>
              <a:t>The </a:t>
            </a:r>
            <a:r>
              <a:rPr lang="en-US" altLang="zh-TW" sz="2800" dirty="0" err="1"/>
              <a:t>fetures</a:t>
            </a:r>
            <a:r>
              <a:rPr lang="en-US" altLang="zh-TW" sz="2800" dirty="0"/>
              <a:t> extracted by LIME are more than 90% similar to the features in the </a:t>
            </a:r>
            <a:r>
              <a:rPr lang="en-US" altLang="zh-TW" sz="2800" dirty="0">
                <a:solidFill>
                  <a:srgbClr val="FF0000"/>
                </a:solidFill>
              </a:rPr>
              <a:t>decision paths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76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內容版面配置區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Reliability Measurement:</a:t>
            </a:r>
            <a:endParaRPr lang="zh-TW" altLang="en-US" sz="40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CD3223C-F0EC-4AFD-B09C-9F0B52185BD3}"/>
              </a:ext>
            </a:extLst>
          </p:cNvPr>
          <p:cNvSpPr txBox="1"/>
          <p:nvPr/>
        </p:nvSpPr>
        <p:spPr>
          <a:xfrm>
            <a:off x="1097279" y="2515564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/>
              <a:t>First,we</a:t>
            </a:r>
            <a:r>
              <a:rPr lang="en-US" altLang="zh-TW" sz="3200" dirty="0"/>
              <a:t> define</a:t>
            </a:r>
            <a:r>
              <a:rPr lang="fr-FR" altLang="zh-TW" sz="2400" dirty="0"/>
              <a:t> </a:t>
            </a:r>
            <a:r>
              <a:rPr lang="fr-FR" altLang="zh-TW" sz="3200" dirty="0"/>
              <a:t>a relevance function </a:t>
            </a:r>
            <a:r>
              <a:rPr lang="fr-FR" altLang="zh-TW" sz="3200" dirty="0">
                <a:solidFill>
                  <a:srgbClr val="FF0000"/>
                </a:solidFill>
              </a:rPr>
              <a:t>ρ </a:t>
            </a:r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fr-FR" altLang="zh-TW" sz="3200" dirty="0">
                <a:solidFill>
                  <a:srgbClr val="FF0000"/>
                </a:solidFill>
              </a:rPr>
              <a:t> e</a:t>
            </a:r>
            <a:r>
              <a:rPr lang="fr-FR" altLang="zh-TW" sz="3200" baseline="-25000" dirty="0">
                <a:solidFill>
                  <a:srgbClr val="FF0000"/>
                </a:solidFill>
              </a:rPr>
              <a:t>t</a:t>
            </a:r>
            <a:r>
              <a:rPr lang="fr-FR" altLang="zh-TW" sz="3200" dirty="0">
                <a:solidFill>
                  <a:srgbClr val="FF0000"/>
                </a:solidFill>
              </a:rPr>
              <a:t> , k </a:t>
            </a:r>
            <a:r>
              <a:rPr lang="en-US" altLang="zh-TW" sz="3200" dirty="0">
                <a:solidFill>
                  <a:srgbClr val="FF0000"/>
                </a:solidFill>
              </a:rPr>
              <a:t>) </a:t>
            </a:r>
            <a:r>
              <a:rPr lang="fr-FR" altLang="zh-TW" sz="3200" dirty="0">
                <a:solidFill>
                  <a:srgbClr val="FF0000"/>
                </a:solidFill>
              </a:rPr>
              <a:t>→ R</a:t>
            </a:r>
            <a:r>
              <a:rPr lang="fr-FR" altLang="zh-TW" sz="3200" baseline="30000" dirty="0">
                <a:solidFill>
                  <a:srgbClr val="FF0000"/>
                </a:solidFill>
              </a:rPr>
              <a:t>+</a:t>
            </a:r>
          </a:p>
          <a:p>
            <a:r>
              <a:rPr lang="fr-FR" altLang="zh-TW" sz="3200" b="1" dirty="0"/>
              <a:t>How to calculate?      EX:...</a:t>
            </a:r>
          </a:p>
        </p:txBody>
      </p:sp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3FD9E773-3D84-46B8-A8D3-E9454626A515}"/>
              </a:ext>
            </a:extLst>
          </p:cNvPr>
          <p:cNvSpPr txBox="1">
            <a:spLocks/>
          </p:cNvSpPr>
          <p:nvPr/>
        </p:nvSpPr>
        <p:spPr>
          <a:xfrm>
            <a:off x="6197157" y="3927244"/>
            <a:ext cx="4064000" cy="17697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err="1"/>
              <a:t>e</a:t>
            </a:r>
            <a:r>
              <a:rPr lang="en-US" altLang="zh-TW" sz="2400" baseline="-25000" dirty="0" err="1"/>
              <a:t>a</a:t>
            </a:r>
            <a:r>
              <a:rPr lang="en-US" altLang="zh-TW" sz="2400" dirty="0"/>
              <a:t> {noisy, </a:t>
            </a:r>
            <a:r>
              <a:rPr lang="en-US" altLang="zh-TW" sz="2400" dirty="0" err="1"/>
              <a:t>dont</a:t>
            </a:r>
            <a:r>
              <a:rPr lang="en-US" altLang="zh-TW" sz="2400" dirty="0"/>
              <a:t>}  </a:t>
            </a:r>
          </a:p>
          <a:p>
            <a:r>
              <a:rPr lang="en-US" altLang="zh-TW" sz="2400" dirty="0"/>
              <a:t>e</a:t>
            </a:r>
            <a:r>
              <a:rPr lang="en-US" altLang="zh-TW" sz="2400" baseline="-25000" dirty="0"/>
              <a:t>b</a:t>
            </a:r>
            <a:r>
              <a:rPr lang="en-US" altLang="zh-TW" sz="2400" dirty="0"/>
              <a:t> {like, blue}</a:t>
            </a:r>
          </a:p>
          <a:p>
            <a:r>
              <a:rPr lang="en-US" altLang="zh-TW" sz="2400" dirty="0"/>
              <a:t>x= "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</a:t>
            </a:r>
            <a:r>
              <a:rPr lang="en-US" altLang="zh-TW" sz="2400" dirty="0" err="1"/>
              <a:t>dont</a:t>
            </a:r>
            <a:r>
              <a:rPr lang="en-US" altLang="zh-TW" sz="2400" dirty="0"/>
              <a:t> like noisy cars".</a:t>
            </a:r>
          </a:p>
          <a:p>
            <a:endParaRPr lang="zh-TW" altLang="en-US" sz="4400" b="1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9DB0D5F-5BB4-4A7B-B623-F04CFF3D5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8" t="5989" r="48251" b="18070"/>
          <a:stretch/>
        </p:blipFill>
        <p:spPr>
          <a:xfrm>
            <a:off x="1097279" y="3427207"/>
            <a:ext cx="4481002" cy="244794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A5C7596C-38F0-4C34-BF0F-83036C55E59D}"/>
              </a:ext>
            </a:extLst>
          </p:cNvPr>
          <p:cNvSpPr txBox="1"/>
          <p:nvPr/>
        </p:nvSpPr>
        <p:spPr>
          <a:xfrm>
            <a:off x="309438" y="3556891"/>
            <a:ext cx="1053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di:</a:t>
            </a:r>
          </a:p>
          <a:p>
            <a:pPr algn="ctr"/>
            <a:r>
              <a:rPr lang="en-US" altLang="zh-TW" sz="2400" dirty="0"/>
              <a:t>d1</a:t>
            </a:r>
          </a:p>
          <a:p>
            <a:pPr algn="ctr"/>
            <a:r>
              <a:rPr lang="en-US" altLang="zh-TW" sz="2400" dirty="0"/>
              <a:t>d2</a:t>
            </a:r>
          </a:p>
          <a:p>
            <a:pPr algn="ctr"/>
            <a:r>
              <a:rPr lang="en-US" altLang="zh-TW" sz="2400" dirty="0"/>
              <a:t>d3</a:t>
            </a:r>
          </a:p>
          <a:p>
            <a:pPr algn="ctr"/>
            <a:r>
              <a:rPr lang="en-US" altLang="zh-TW" sz="2400" dirty="0"/>
              <a:t>d4</a:t>
            </a:r>
          </a:p>
          <a:p>
            <a:pPr algn="ctr"/>
            <a:r>
              <a:rPr lang="en-US" altLang="zh-TW" sz="2400" dirty="0"/>
              <a:t>d5</a:t>
            </a:r>
            <a:endParaRPr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88C0B0B-AFA6-49EA-B87F-F5CF7AAC8636}"/>
              </a:ext>
            </a:extLst>
          </p:cNvPr>
          <p:cNvSpPr txBox="1"/>
          <p:nvPr/>
        </p:nvSpPr>
        <p:spPr>
          <a:xfrm>
            <a:off x="1461051" y="5826572"/>
            <a:ext cx="80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k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673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內容版面配置區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Reliability Measurement:</a:t>
            </a:r>
            <a:endParaRPr lang="zh-TW" altLang="en-US" sz="4000" b="1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4B2A044-6DE1-4418-87CD-F6D880F6E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868" y="2388117"/>
            <a:ext cx="7295238" cy="121904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7A9C544-8300-4AFF-A8E4-3C1FDF7CB643}"/>
              </a:ext>
            </a:extLst>
          </p:cNvPr>
          <p:cNvSpPr txBox="1"/>
          <p:nvPr/>
        </p:nvSpPr>
        <p:spPr>
          <a:xfrm>
            <a:off x="1148566" y="2655672"/>
            <a:ext cx="15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Step1:</a:t>
            </a:r>
            <a:endParaRPr lang="zh-TW" altLang="en-US" sz="28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C06A8DE-D276-4AF7-B209-DEC7EE4D40FC}"/>
              </a:ext>
            </a:extLst>
          </p:cNvPr>
          <p:cNvSpPr txBox="1"/>
          <p:nvPr/>
        </p:nvSpPr>
        <p:spPr>
          <a:xfrm>
            <a:off x="1148565" y="4747657"/>
            <a:ext cx="7051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TW" sz="2800" dirty="0"/>
              <a:t>TFIDF</a:t>
            </a:r>
            <a:r>
              <a:rPr lang="fr-FR" altLang="zh-TW" sz="2800" baseline="-25000" dirty="0"/>
              <a:t>noisy,d5,-1 </a:t>
            </a:r>
            <a:r>
              <a:rPr lang="fr-FR" altLang="zh-TW" sz="2800" dirty="0"/>
              <a:t>=(1+log(</a:t>
            </a:r>
            <a:r>
              <a:rPr lang="fr-FR" altLang="zh-TW" sz="2800" dirty="0">
                <a:solidFill>
                  <a:srgbClr val="FF0000"/>
                </a:solidFill>
              </a:rPr>
              <a:t>1/5</a:t>
            </a:r>
            <a:r>
              <a:rPr lang="fr-FR" altLang="zh-TW" sz="2800" dirty="0"/>
              <a:t>)*log(1+2/1))</a:t>
            </a:r>
          </a:p>
          <a:p>
            <a:r>
              <a:rPr lang="fr-FR" altLang="zh-TW" sz="2800" dirty="0"/>
              <a:t>TFIDF</a:t>
            </a:r>
            <a:r>
              <a:rPr lang="fr-FR" altLang="zh-TW" sz="2800" baseline="-25000" dirty="0"/>
              <a:t>like,d3,1 </a:t>
            </a:r>
            <a:r>
              <a:rPr lang="fr-FR" altLang="zh-TW" sz="2800" dirty="0"/>
              <a:t>=(1+log(</a:t>
            </a:r>
            <a:r>
              <a:rPr lang="fr-FR" altLang="zh-TW" sz="2800" dirty="0">
                <a:solidFill>
                  <a:srgbClr val="FF0000"/>
                </a:solidFill>
              </a:rPr>
              <a:t>1/4</a:t>
            </a:r>
            <a:r>
              <a:rPr lang="fr-FR" altLang="zh-TW" sz="2800" dirty="0"/>
              <a:t>)*log(1+3/1))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77CD32A-6420-4181-9EFD-8F3A0854A641}"/>
              </a:ext>
            </a:extLst>
          </p:cNvPr>
          <p:cNvSpPr txBox="1"/>
          <p:nvPr/>
        </p:nvSpPr>
        <p:spPr>
          <a:xfrm>
            <a:off x="3789944" y="4247636"/>
            <a:ext cx="196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TW" sz="2800" dirty="0">
                <a:solidFill>
                  <a:srgbClr val="FF0000"/>
                </a:solidFill>
              </a:rPr>
              <a:t>TF</a:t>
            </a:r>
            <a:r>
              <a:rPr lang="fr-FR" altLang="zh-TW" sz="2800" baseline="-25000" dirty="0">
                <a:solidFill>
                  <a:srgbClr val="FF0000"/>
                </a:solidFill>
              </a:rPr>
              <a:t>noisy,d5,-1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904F191-81FF-41B9-94BB-EAF17AD3C9EF}"/>
              </a:ext>
            </a:extLst>
          </p:cNvPr>
          <p:cNvSpPr txBox="1"/>
          <p:nvPr/>
        </p:nvSpPr>
        <p:spPr>
          <a:xfrm>
            <a:off x="1148565" y="3607165"/>
            <a:ext cx="972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TW" sz="2800" dirty="0"/>
              <a:t>TF</a:t>
            </a:r>
            <a:r>
              <a:rPr lang="fr-FR" altLang="zh-TW" sz="2800" baseline="-25000" dirty="0"/>
              <a:t>w,di,k </a:t>
            </a:r>
            <a:r>
              <a:rPr lang="fr-FR" altLang="zh-TW" sz="2400" dirty="0"/>
              <a:t>: The </a:t>
            </a:r>
            <a:r>
              <a:rPr lang="en-US" altLang="zh-TW" sz="2400" dirty="0"/>
              <a:t>frequency of </a:t>
            </a:r>
            <a:r>
              <a:rPr lang="en-US" altLang="zh-TW" sz="2400" dirty="0">
                <a:solidFill>
                  <a:srgbClr val="00B050"/>
                </a:solidFill>
              </a:rPr>
              <a:t>word w</a:t>
            </a:r>
            <a:r>
              <a:rPr lang="en-US" altLang="zh-TW" sz="2400" dirty="0"/>
              <a:t> appearing in </a:t>
            </a:r>
            <a:r>
              <a:rPr lang="en-US" altLang="zh-TW" sz="2400" dirty="0">
                <a:solidFill>
                  <a:srgbClr val="00B050"/>
                </a:solidFill>
              </a:rPr>
              <a:t>document di </a:t>
            </a:r>
            <a:r>
              <a:rPr lang="en-US" altLang="zh-TW" sz="2400" dirty="0"/>
              <a:t>which in </a:t>
            </a:r>
            <a:r>
              <a:rPr lang="en-US" altLang="zh-TW" sz="2400" dirty="0">
                <a:solidFill>
                  <a:srgbClr val="00B050"/>
                </a:solidFill>
              </a:rPr>
              <a:t>class k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D966F626-B1F5-4155-AA3A-A06133EC1A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5989" r="48251" b="18070"/>
          <a:stretch/>
        </p:blipFill>
        <p:spPr>
          <a:xfrm>
            <a:off x="8298262" y="4120783"/>
            <a:ext cx="3352817" cy="1831620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E2AB5A6C-B79B-4706-B842-9CADCBA2C882}"/>
              </a:ext>
            </a:extLst>
          </p:cNvPr>
          <p:cNvSpPr txBox="1"/>
          <p:nvPr/>
        </p:nvSpPr>
        <p:spPr>
          <a:xfrm>
            <a:off x="7364539" y="4205677"/>
            <a:ext cx="1248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di:</a:t>
            </a:r>
          </a:p>
          <a:p>
            <a:pPr algn="ctr"/>
            <a:r>
              <a:rPr lang="en-US" altLang="zh-TW" dirty="0"/>
              <a:t>d1</a:t>
            </a:r>
          </a:p>
          <a:p>
            <a:pPr algn="ctr"/>
            <a:r>
              <a:rPr lang="en-US" altLang="zh-TW" dirty="0"/>
              <a:t>d2</a:t>
            </a:r>
          </a:p>
          <a:p>
            <a:pPr algn="ctr"/>
            <a:r>
              <a:rPr lang="en-US" altLang="zh-TW" dirty="0"/>
              <a:t>d3</a:t>
            </a:r>
          </a:p>
          <a:p>
            <a:pPr algn="ctr"/>
            <a:r>
              <a:rPr lang="en-US" altLang="zh-TW" dirty="0"/>
              <a:t>d4</a:t>
            </a:r>
          </a:p>
          <a:p>
            <a:pPr algn="ctr"/>
            <a:r>
              <a:rPr lang="en-US" altLang="zh-TW" dirty="0"/>
              <a:t>d5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1639A2A-924C-4D84-8F90-66A5C15445E1}"/>
              </a:ext>
            </a:extLst>
          </p:cNvPr>
          <p:cNvSpPr txBox="1"/>
          <p:nvPr/>
        </p:nvSpPr>
        <p:spPr>
          <a:xfrm>
            <a:off x="8278798" y="5912647"/>
            <a:ext cx="805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k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90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內容版面配置區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Reliability Measurement:</a:t>
            </a:r>
            <a:endParaRPr lang="zh-TW" altLang="en-US" sz="4000" b="1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D67BFAF-1AFD-495E-B57B-A25D075B8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208" y="2530134"/>
            <a:ext cx="4247619" cy="127619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95049D3-FDDB-499A-9437-701FE8A80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208" y="4942086"/>
            <a:ext cx="3847619" cy="121904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7A9C544-8300-4AFF-A8E4-3C1FDF7CB643}"/>
              </a:ext>
            </a:extLst>
          </p:cNvPr>
          <p:cNvSpPr txBox="1"/>
          <p:nvPr/>
        </p:nvSpPr>
        <p:spPr>
          <a:xfrm>
            <a:off x="1223345" y="2906618"/>
            <a:ext cx="15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Step2:</a:t>
            </a:r>
            <a:endParaRPr lang="zh-TW" altLang="en-US" sz="28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EBCE734-2D85-478A-8572-9D208E820230}"/>
              </a:ext>
            </a:extLst>
          </p:cNvPr>
          <p:cNvSpPr txBox="1"/>
          <p:nvPr/>
        </p:nvSpPr>
        <p:spPr>
          <a:xfrm>
            <a:off x="1223345" y="3864538"/>
            <a:ext cx="7175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TW" sz="2400" dirty="0"/>
              <a:t>TFIDF</a:t>
            </a:r>
            <a:r>
              <a:rPr lang="fr-FR" altLang="zh-TW" sz="2400" baseline="-25000" dirty="0"/>
              <a:t>noisy,-1 </a:t>
            </a:r>
            <a:r>
              <a:rPr lang="fr-FR" altLang="zh-TW" sz="2400" dirty="0"/>
              <a:t>= TFIDF</a:t>
            </a:r>
            <a:r>
              <a:rPr lang="fr-FR" altLang="zh-TW" sz="2400" baseline="-25000" dirty="0"/>
              <a:t>noisy,d4,-1</a:t>
            </a:r>
            <a:r>
              <a:rPr lang="fr-FR" altLang="zh-TW" sz="2400" dirty="0"/>
              <a:t>+ TFIDF</a:t>
            </a:r>
            <a:r>
              <a:rPr lang="fr-FR" altLang="zh-TW" sz="2400" baseline="-25000" dirty="0"/>
              <a:t>noisy,d5,-1</a:t>
            </a:r>
          </a:p>
          <a:p>
            <a:r>
              <a:rPr lang="fr-FR" altLang="zh-TW" sz="2400" dirty="0"/>
              <a:t>TFIDF</a:t>
            </a:r>
            <a:r>
              <a:rPr lang="fr-FR" altLang="zh-TW" sz="2400" baseline="-25000" dirty="0"/>
              <a:t>like,1 </a:t>
            </a:r>
            <a:r>
              <a:rPr lang="fr-FR" altLang="zh-TW" sz="2400" dirty="0"/>
              <a:t>= TFIDF</a:t>
            </a:r>
            <a:r>
              <a:rPr lang="fr-FR" altLang="zh-TW" sz="2400" baseline="-25000" dirty="0"/>
              <a:t>like,d1,1</a:t>
            </a:r>
            <a:r>
              <a:rPr lang="fr-FR" altLang="zh-TW" sz="2400" dirty="0"/>
              <a:t>+ TFIDF</a:t>
            </a:r>
            <a:r>
              <a:rPr lang="fr-FR" altLang="zh-TW" sz="2400" baseline="-25000" dirty="0"/>
              <a:t>like,d2,1</a:t>
            </a:r>
            <a:r>
              <a:rPr lang="fr-FR" altLang="zh-TW" sz="2400" dirty="0"/>
              <a:t>+ TFIDF</a:t>
            </a:r>
            <a:r>
              <a:rPr lang="fr-FR" altLang="zh-TW" sz="2400" baseline="-25000" dirty="0"/>
              <a:t>like,d3,1</a:t>
            </a:r>
          </a:p>
          <a:p>
            <a:endParaRPr lang="fr-FR" altLang="zh-TW" sz="2400" baseline="-250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B02ABAF-340A-4E4E-B673-EF7349F3F09F}"/>
              </a:ext>
            </a:extLst>
          </p:cNvPr>
          <p:cNvSpPr txBox="1"/>
          <p:nvPr/>
        </p:nvSpPr>
        <p:spPr>
          <a:xfrm>
            <a:off x="1227318" y="5290000"/>
            <a:ext cx="15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Step3:</a:t>
            </a:r>
            <a:endParaRPr lang="zh-TW" altLang="en-US" sz="2800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9C3605B-0B57-4BD3-8EB7-09094F060D2C}"/>
              </a:ext>
            </a:extLst>
          </p:cNvPr>
          <p:cNvSpPr txBox="1"/>
          <p:nvPr/>
        </p:nvSpPr>
        <p:spPr>
          <a:xfrm>
            <a:off x="6825827" y="5136111"/>
            <a:ext cx="5181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TW" sz="2400" dirty="0">
                <a:solidFill>
                  <a:srgbClr val="FF0000"/>
                </a:solidFill>
              </a:rPr>
              <a:t>ρ </a:t>
            </a:r>
            <a:r>
              <a:rPr lang="en-US" altLang="zh-TW" sz="2400" dirty="0">
                <a:solidFill>
                  <a:srgbClr val="FF0000"/>
                </a:solidFill>
              </a:rPr>
              <a:t>(</a:t>
            </a:r>
            <a:r>
              <a:rPr lang="fr-FR" altLang="zh-TW" sz="2400" dirty="0">
                <a:solidFill>
                  <a:srgbClr val="FF0000"/>
                </a:solidFill>
              </a:rPr>
              <a:t> e</a:t>
            </a:r>
            <a:r>
              <a:rPr lang="fr-FR" altLang="zh-TW" sz="2400" baseline="-25000" dirty="0">
                <a:solidFill>
                  <a:srgbClr val="FF0000"/>
                </a:solidFill>
              </a:rPr>
              <a:t>a</a:t>
            </a:r>
            <a:r>
              <a:rPr lang="fr-FR" altLang="zh-TW" sz="2400" dirty="0">
                <a:solidFill>
                  <a:srgbClr val="FF0000"/>
                </a:solidFill>
              </a:rPr>
              <a:t> , -1 </a:t>
            </a:r>
            <a:r>
              <a:rPr lang="en-US" altLang="zh-TW" sz="2400" dirty="0">
                <a:solidFill>
                  <a:srgbClr val="FF0000"/>
                </a:solidFill>
              </a:rPr>
              <a:t>) </a:t>
            </a:r>
            <a:r>
              <a:rPr lang="fr-FR" altLang="zh-TW" sz="2400" dirty="0"/>
              <a:t>= TFIDF</a:t>
            </a:r>
            <a:r>
              <a:rPr lang="fr-FR" altLang="zh-TW" sz="2400" baseline="-25000" dirty="0"/>
              <a:t>noisy,-1</a:t>
            </a:r>
            <a:r>
              <a:rPr lang="fr-FR" altLang="zh-TW" sz="2400" dirty="0"/>
              <a:t>+ TFIDF</a:t>
            </a:r>
            <a:r>
              <a:rPr lang="fr-FR" altLang="zh-TW" sz="2400" baseline="-25000" dirty="0"/>
              <a:t>dont,-1</a:t>
            </a:r>
          </a:p>
          <a:p>
            <a:r>
              <a:rPr lang="fr-FR" altLang="zh-TW" sz="2400" dirty="0">
                <a:solidFill>
                  <a:srgbClr val="FF0000"/>
                </a:solidFill>
              </a:rPr>
              <a:t>ρ </a:t>
            </a:r>
            <a:r>
              <a:rPr lang="en-US" altLang="zh-TW" sz="2400" dirty="0">
                <a:solidFill>
                  <a:srgbClr val="FF0000"/>
                </a:solidFill>
              </a:rPr>
              <a:t>(</a:t>
            </a:r>
            <a:r>
              <a:rPr lang="fr-FR" altLang="zh-TW" sz="2400" dirty="0">
                <a:solidFill>
                  <a:srgbClr val="FF0000"/>
                </a:solidFill>
              </a:rPr>
              <a:t> e</a:t>
            </a:r>
            <a:r>
              <a:rPr lang="fr-FR" altLang="zh-TW" sz="2400" baseline="-25000" dirty="0">
                <a:solidFill>
                  <a:srgbClr val="FF0000"/>
                </a:solidFill>
              </a:rPr>
              <a:t>b</a:t>
            </a:r>
            <a:r>
              <a:rPr lang="fr-FR" altLang="zh-TW" sz="2400" dirty="0">
                <a:solidFill>
                  <a:srgbClr val="FF0000"/>
                </a:solidFill>
              </a:rPr>
              <a:t> , 1 </a:t>
            </a:r>
            <a:r>
              <a:rPr lang="en-US" altLang="zh-TW" sz="2400" dirty="0">
                <a:solidFill>
                  <a:srgbClr val="FF0000"/>
                </a:solidFill>
              </a:rPr>
              <a:t>) </a:t>
            </a:r>
            <a:r>
              <a:rPr lang="fr-FR" altLang="zh-TW" sz="2400" dirty="0"/>
              <a:t>= TFIDF</a:t>
            </a:r>
            <a:r>
              <a:rPr lang="fr-FR" altLang="zh-TW" sz="2400" baseline="-25000" dirty="0"/>
              <a:t>like,1</a:t>
            </a:r>
            <a:r>
              <a:rPr lang="fr-FR" altLang="zh-TW" sz="2400" dirty="0"/>
              <a:t>+ TFIDF</a:t>
            </a:r>
            <a:r>
              <a:rPr lang="fr-FR" altLang="zh-TW" sz="2400" baseline="-25000" dirty="0"/>
              <a:t>blue,1</a:t>
            </a:r>
          </a:p>
        </p:txBody>
      </p:sp>
      <p:sp>
        <p:nvSpPr>
          <p:cNvPr id="18" name="內容版面配置區 6">
            <a:extLst>
              <a:ext uri="{FF2B5EF4-FFF2-40B4-BE49-F238E27FC236}">
                <a16:creationId xmlns:a16="http://schemas.microsoft.com/office/drawing/2014/main" id="{9ED8F9D2-BB47-4646-AF9A-1C64D9055CBC}"/>
              </a:ext>
            </a:extLst>
          </p:cNvPr>
          <p:cNvSpPr txBox="1">
            <a:spLocks/>
          </p:cNvSpPr>
          <p:nvPr/>
        </p:nvSpPr>
        <p:spPr>
          <a:xfrm>
            <a:off x="8026112" y="4086475"/>
            <a:ext cx="3166838" cy="10772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err="1"/>
              <a:t>e</a:t>
            </a:r>
            <a:r>
              <a:rPr lang="en-US" altLang="zh-TW" sz="2400" baseline="-25000" dirty="0" err="1"/>
              <a:t>a</a:t>
            </a:r>
            <a:r>
              <a:rPr lang="en-US" altLang="zh-TW" sz="2400" dirty="0"/>
              <a:t> {noisy, </a:t>
            </a:r>
            <a:r>
              <a:rPr lang="en-US" altLang="zh-TW" sz="2400" dirty="0" err="1"/>
              <a:t>dont</a:t>
            </a:r>
            <a:r>
              <a:rPr lang="en-US" altLang="zh-TW" sz="2400" dirty="0"/>
              <a:t>}  </a:t>
            </a:r>
          </a:p>
          <a:p>
            <a:r>
              <a:rPr lang="en-US" altLang="zh-TW" sz="2400" dirty="0"/>
              <a:t>e</a:t>
            </a:r>
            <a:r>
              <a:rPr lang="en-US" altLang="zh-TW" sz="2400" baseline="-25000" dirty="0"/>
              <a:t>b</a:t>
            </a:r>
            <a:r>
              <a:rPr lang="en-US" altLang="zh-TW" sz="2400" dirty="0"/>
              <a:t> {like, blue}</a:t>
            </a:r>
          </a:p>
        </p:txBody>
      </p:sp>
    </p:spTree>
    <p:extLst>
      <p:ext uri="{BB962C8B-B14F-4D97-AF65-F5344CB8AC3E}">
        <p14:creationId xmlns:p14="http://schemas.microsoft.com/office/powerpoint/2010/main" val="27823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86B75C1-7304-49BF-B81B-385CC6E4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130" y="3100025"/>
            <a:ext cx="6801076" cy="1206808"/>
          </a:xfrm>
          <a:prstGeom prst="rect">
            <a:avLst/>
          </a:prstGeom>
        </p:spPr>
      </p:pic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70F6D5E0-4DB7-432F-A4F0-3EDAEC4C158A}"/>
              </a:ext>
            </a:extLst>
          </p:cNvPr>
          <p:cNvSpPr txBox="1">
            <a:spLocks/>
          </p:cNvSpPr>
          <p:nvPr/>
        </p:nvSpPr>
        <p:spPr>
          <a:xfrm>
            <a:off x="5385522" y="5244126"/>
            <a:ext cx="5966452" cy="12677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/>
              <a:t>We use result of </a:t>
            </a:r>
            <a:r>
              <a:rPr lang="fr-FR" altLang="zh-TW" sz="2400" dirty="0">
                <a:solidFill>
                  <a:srgbClr val="FF0000"/>
                </a:solidFill>
              </a:rPr>
              <a:t>ρ </a:t>
            </a:r>
            <a:r>
              <a:rPr lang="en-US" altLang="zh-TW" sz="2400" dirty="0">
                <a:solidFill>
                  <a:srgbClr val="FF0000"/>
                </a:solidFill>
              </a:rPr>
              <a:t>(</a:t>
            </a:r>
            <a:r>
              <a:rPr lang="fr-FR" altLang="zh-TW" sz="2400" dirty="0">
                <a:solidFill>
                  <a:srgbClr val="FF0000"/>
                </a:solidFill>
              </a:rPr>
              <a:t> e</a:t>
            </a:r>
            <a:r>
              <a:rPr lang="fr-FR" altLang="zh-TW" sz="2400" baseline="-25000" dirty="0">
                <a:solidFill>
                  <a:srgbClr val="FF0000"/>
                </a:solidFill>
              </a:rPr>
              <a:t>t</a:t>
            </a:r>
            <a:r>
              <a:rPr lang="fr-FR" altLang="zh-TW" sz="2400" dirty="0">
                <a:solidFill>
                  <a:srgbClr val="FF0000"/>
                </a:solidFill>
              </a:rPr>
              <a:t> , k </a:t>
            </a:r>
            <a:r>
              <a:rPr lang="en-US" altLang="zh-TW" sz="2400" dirty="0">
                <a:solidFill>
                  <a:srgbClr val="FF0000"/>
                </a:solidFill>
              </a:rPr>
              <a:t>) </a:t>
            </a:r>
            <a:r>
              <a:rPr lang="en-US" altLang="zh-TW" sz="2400" dirty="0">
                <a:solidFill>
                  <a:schemeClr val="tx1"/>
                </a:solidFill>
              </a:rPr>
              <a:t>to get </a:t>
            </a:r>
            <a:r>
              <a:rPr lang="el-GR" altLang="zh-TW" sz="2400" dirty="0">
                <a:solidFill>
                  <a:srgbClr val="FF0000"/>
                </a:solidFill>
              </a:rPr>
              <a:t>τ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t</a:t>
            </a:r>
            <a:r>
              <a:rPr lang="en-US" altLang="zh-TW" sz="2400" dirty="0">
                <a:solidFill>
                  <a:srgbClr val="FF0000"/>
                </a:solidFill>
              </a:rPr>
              <a:t> ( T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t </a:t>
            </a:r>
            <a:r>
              <a:rPr lang="en-US" altLang="zh-TW" sz="2400" dirty="0">
                <a:solidFill>
                  <a:srgbClr val="FF0000"/>
                </a:solidFill>
              </a:rPr>
              <a:t>, </a:t>
            </a:r>
            <a:r>
              <a:rPr lang="el-GR" altLang="zh-TW" sz="2400" dirty="0">
                <a:solidFill>
                  <a:srgbClr val="FF0000"/>
                </a:solidFill>
                <a:latin typeface="+mn-ea"/>
              </a:rPr>
              <a:t>φ</a:t>
            </a:r>
            <a:r>
              <a:rPr lang="en-US" altLang="zh-TW" sz="2400" baseline="-250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),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→</a:t>
            </a:r>
            <a:r>
              <a:rPr lang="en-US" altLang="zh-TW" sz="2400" dirty="0"/>
              <a:t> we get the set of reliable predictions </a:t>
            </a:r>
            <a:r>
              <a:rPr lang="en-US" altLang="zh-TW" sz="2400" dirty="0" err="1">
                <a:solidFill>
                  <a:srgbClr val="FF0000"/>
                </a:solidFill>
              </a:rPr>
              <a:t>Φx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b="1" dirty="0"/>
              <a:t> </a:t>
            </a:r>
            <a:endParaRPr lang="zh-TW" altLang="en-US" sz="2400" b="1" dirty="0"/>
          </a:p>
        </p:txBody>
      </p:sp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E1C26A93-F9D1-48A7-AF77-D76E14CB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271468" cy="1308838"/>
          </a:xfrm>
        </p:spPr>
        <p:txBody>
          <a:bodyPr>
            <a:normAutofit/>
          </a:bodyPr>
          <a:lstStyle/>
          <a:p>
            <a:r>
              <a:rPr lang="en-US" altLang="zh-TW" sz="2800" b="1" dirty="0" err="1"/>
              <a:t>Final,we</a:t>
            </a:r>
            <a:r>
              <a:rPr lang="en-US" altLang="zh-TW" sz="2800" b="1" dirty="0"/>
              <a:t> can get</a:t>
            </a:r>
            <a:r>
              <a:rPr lang="zh-TW" altLang="en-US" sz="2800" b="1" dirty="0"/>
              <a:t> </a:t>
            </a:r>
            <a:r>
              <a:rPr lang="fr-FR" altLang="zh-TW" sz="2800" dirty="0">
                <a:solidFill>
                  <a:srgbClr val="FF0000"/>
                </a:solidFill>
              </a:rPr>
              <a:t>ρ </a:t>
            </a:r>
            <a:r>
              <a:rPr lang="en-US" altLang="zh-TW" sz="2800" dirty="0">
                <a:solidFill>
                  <a:srgbClr val="FF0000"/>
                </a:solidFill>
              </a:rPr>
              <a:t>(</a:t>
            </a:r>
            <a:r>
              <a:rPr lang="fr-FR" altLang="zh-TW" sz="2800" dirty="0">
                <a:solidFill>
                  <a:srgbClr val="FF0000"/>
                </a:solidFill>
              </a:rPr>
              <a:t> e</a:t>
            </a:r>
            <a:r>
              <a:rPr lang="fr-FR" altLang="zh-TW" sz="2800" baseline="-25000" dirty="0">
                <a:solidFill>
                  <a:srgbClr val="FF0000"/>
                </a:solidFill>
              </a:rPr>
              <a:t>t</a:t>
            </a:r>
            <a:r>
              <a:rPr lang="fr-FR" altLang="zh-TW" sz="2800" dirty="0">
                <a:solidFill>
                  <a:srgbClr val="FF0000"/>
                </a:solidFill>
              </a:rPr>
              <a:t> , k </a:t>
            </a:r>
            <a:r>
              <a:rPr lang="en-US" altLang="zh-TW" sz="2800" dirty="0">
                <a:solidFill>
                  <a:srgbClr val="FF0000"/>
                </a:solidFill>
              </a:rPr>
              <a:t>) </a:t>
            </a:r>
            <a:r>
              <a:rPr lang="fr-FR" altLang="zh-TW" sz="2800" dirty="0">
                <a:solidFill>
                  <a:srgbClr val="FF0000"/>
                </a:solidFill>
              </a:rPr>
              <a:t>→ R</a:t>
            </a:r>
            <a:r>
              <a:rPr lang="fr-FR" altLang="zh-TW" sz="2800" baseline="30000" dirty="0">
                <a:solidFill>
                  <a:srgbClr val="FF0000"/>
                </a:solidFill>
              </a:rPr>
              <a:t>+</a:t>
            </a:r>
            <a:r>
              <a:rPr lang="zh-TW" altLang="en-US" sz="2800" baseline="30000" dirty="0">
                <a:solidFill>
                  <a:srgbClr val="FF0000"/>
                </a:solidFill>
              </a:rPr>
              <a:t>  </a:t>
            </a:r>
            <a:r>
              <a:rPr lang="en-US" altLang="zh-TW" sz="2800" b="1" dirty="0">
                <a:solidFill>
                  <a:schemeClr val="tx1"/>
                </a:solidFill>
              </a:rPr>
              <a:t>in our example</a:t>
            </a:r>
            <a:r>
              <a:rPr lang="en-US" altLang="zh-TW" sz="2800" b="1" dirty="0"/>
              <a:t>:</a:t>
            </a:r>
            <a:endParaRPr lang="zh-TW" altLang="en-US" sz="2800" b="1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5727874-07BF-4288-97A9-1AF5D1D23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58" y="2616733"/>
            <a:ext cx="3504762" cy="1790476"/>
          </a:xfrm>
          <a:prstGeom prst="rect">
            <a:avLst/>
          </a:prstGeom>
        </p:spPr>
      </p:pic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45628243-EFAE-449B-8228-042313A742C2}"/>
              </a:ext>
            </a:extLst>
          </p:cNvPr>
          <p:cNvSpPr txBox="1">
            <a:spLocks/>
          </p:cNvSpPr>
          <p:nvPr/>
        </p:nvSpPr>
        <p:spPr>
          <a:xfrm>
            <a:off x="4951643" y="2581334"/>
            <a:ext cx="5154433" cy="509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b="1" dirty="0"/>
              <a:t>And </a:t>
            </a:r>
            <a:r>
              <a:rPr lang="en-US" altLang="zh-TW" sz="2800" b="1" dirty="0">
                <a:solidFill>
                  <a:srgbClr val="FF0000"/>
                </a:solidFill>
              </a:rPr>
              <a:t>reliability function </a:t>
            </a:r>
            <a:r>
              <a:rPr lang="en-US" altLang="zh-TW" sz="2800" b="1" dirty="0"/>
              <a:t>is:</a:t>
            </a:r>
            <a:endParaRPr lang="zh-TW" altLang="en-US" sz="2800" b="1" dirty="0"/>
          </a:p>
        </p:txBody>
      </p:sp>
      <p:sp>
        <p:nvSpPr>
          <p:cNvPr id="13" name="內容版面配置區 6">
            <a:extLst>
              <a:ext uri="{FF2B5EF4-FFF2-40B4-BE49-F238E27FC236}">
                <a16:creationId xmlns:a16="http://schemas.microsoft.com/office/drawing/2014/main" id="{773B268D-067F-4A68-A43C-36F13CBCCF55}"/>
              </a:ext>
            </a:extLst>
          </p:cNvPr>
          <p:cNvSpPr txBox="1">
            <a:spLocks/>
          </p:cNvSpPr>
          <p:nvPr/>
        </p:nvSpPr>
        <p:spPr>
          <a:xfrm>
            <a:off x="4951643" y="4407209"/>
            <a:ext cx="6090732" cy="509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TW" b="1" dirty="0">
                <a:solidFill>
                  <a:srgbClr val="FF0000"/>
                </a:solidFill>
                <a:latin typeface="+mn-ea"/>
              </a:rPr>
              <a:t>τ</a:t>
            </a:r>
            <a:r>
              <a:rPr lang="en-US" altLang="zh-TW" b="1" baseline="-25000" dirty="0">
                <a:solidFill>
                  <a:srgbClr val="FF0000"/>
                </a:solidFill>
                <a:latin typeface="+mn-ea"/>
              </a:rPr>
              <a:t>a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( T</a:t>
            </a:r>
            <a:r>
              <a:rPr lang="en-US" altLang="zh-TW" b="1" baseline="-25000" dirty="0">
                <a:solidFill>
                  <a:srgbClr val="FF0000"/>
                </a:solidFill>
                <a:latin typeface="+mn-ea"/>
              </a:rPr>
              <a:t>a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el-GR" altLang="zh-TW" b="1" dirty="0">
                <a:solidFill>
                  <a:srgbClr val="FF0000"/>
                </a:solidFill>
                <a:latin typeface="+mn-ea"/>
              </a:rPr>
              <a:t>φ</a:t>
            </a:r>
            <a:r>
              <a:rPr lang="en-US" altLang="zh-TW" b="1" baseline="-25000" dirty="0">
                <a:solidFill>
                  <a:srgbClr val="FF0000"/>
                </a:solidFill>
                <a:latin typeface="+mn-ea"/>
              </a:rPr>
              <a:t>a 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) = 1   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&amp;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l-GR" altLang="zh-TW" b="1" dirty="0">
                <a:solidFill>
                  <a:srgbClr val="FF0000"/>
                </a:solidFill>
                <a:latin typeface="+mn-ea"/>
              </a:rPr>
              <a:t>τ</a:t>
            </a:r>
            <a:r>
              <a:rPr lang="en-US" altLang="zh-TW" b="1" baseline="-25000" dirty="0">
                <a:solidFill>
                  <a:srgbClr val="FF0000"/>
                </a:solidFill>
                <a:latin typeface="+mn-ea"/>
              </a:rPr>
              <a:t>b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( T</a:t>
            </a:r>
            <a:r>
              <a:rPr lang="en-US" altLang="zh-TW" b="1" baseline="-25000" dirty="0">
                <a:solidFill>
                  <a:srgbClr val="FF0000"/>
                </a:solidFill>
                <a:latin typeface="+mn-ea"/>
              </a:rPr>
              <a:t>b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el-GR" altLang="zh-TW" b="1" dirty="0">
                <a:solidFill>
                  <a:srgbClr val="FF0000"/>
                </a:solidFill>
                <a:latin typeface="+mn-ea"/>
              </a:rPr>
              <a:t>φ</a:t>
            </a:r>
            <a:r>
              <a:rPr lang="en-US" altLang="zh-TW" b="1" baseline="-25000" dirty="0">
                <a:solidFill>
                  <a:srgbClr val="FF0000"/>
                </a:solidFill>
                <a:latin typeface="+mn-ea"/>
              </a:rPr>
              <a:t>b 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) = 0</a:t>
            </a:r>
            <a:endParaRPr lang="zh-TW" altLang="en-US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40745A5-3323-4E1A-934D-536CF20765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35" r="5180"/>
          <a:stretch/>
        </p:blipFill>
        <p:spPr>
          <a:xfrm>
            <a:off x="979517" y="4677980"/>
            <a:ext cx="3348340" cy="2134170"/>
          </a:xfrm>
          <a:prstGeom prst="rect">
            <a:avLst/>
          </a:prstGeom>
        </p:spPr>
      </p:pic>
      <p:sp>
        <p:nvSpPr>
          <p:cNvPr id="6" name="乘號 5">
            <a:extLst>
              <a:ext uri="{FF2B5EF4-FFF2-40B4-BE49-F238E27FC236}">
                <a16:creationId xmlns:a16="http://schemas.microsoft.com/office/drawing/2014/main" id="{83AAFB4A-8C06-43EA-BE63-2FFF2278737E}"/>
              </a:ext>
            </a:extLst>
          </p:cNvPr>
          <p:cNvSpPr/>
          <p:nvPr/>
        </p:nvSpPr>
        <p:spPr>
          <a:xfrm>
            <a:off x="2843394" y="5178208"/>
            <a:ext cx="575454" cy="112028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C901F9E-B7FF-45C0-9531-40BAF890D2A9}"/>
              </a:ext>
            </a:extLst>
          </p:cNvPr>
          <p:cNvSpPr/>
          <p:nvPr/>
        </p:nvSpPr>
        <p:spPr>
          <a:xfrm>
            <a:off x="1806631" y="5321418"/>
            <a:ext cx="675861" cy="74064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2C2E95A-77DF-4D9A-977C-7E9B809B41F4}"/>
              </a:ext>
            </a:extLst>
          </p:cNvPr>
          <p:cNvSpPr/>
          <p:nvPr/>
        </p:nvSpPr>
        <p:spPr>
          <a:xfrm>
            <a:off x="2793191" y="5325047"/>
            <a:ext cx="675861" cy="7406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2D1F5A-4012-415A-93A7-FAA403CB3898}"/>
              </a:ext>
            </a:extLst>
          </p:cNvPr>
          <p:cNvSpPr/>
          <p:nvPr/>
        </p:nvSpPr>
        <p:spPr>
          <a:xfrm>
            <a:off x="1157210" y="2731341"/>
            <a:ext cx="3170647" cy="4232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64A27CC-B85E-4BA3-A3E3-9C4EC3AF242F}"/>
              </a:ext>
            </a:extLst>
          </p:cNvPr>
          <p:cNvSpPr/>
          <p:nvPr/>
        </p:nvSpPr>
        <p:spPr>
          <a:xfrm>
            <a:off x="1157210" y="3519087"/>
            <a:ext cx="3170647" cy="4232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3242B40-C546-453C-B6BF-D31F61C57C3D}"/>
              </a:ext>
            </a:extLst>
          </p:cNvPr>
          <p:cNvSpPr/>
          <p:nvPr/>
        </p:nvSpPr>
        <p:spPr>
          <a:xfrm>
            <a:off x="4951642" y="4352493"/>
            <a:ext cx="1767209" cy="4712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D864523-64FD-4AFD-8391-0219808DCB30}"/>
              </a:ext>
            </a:extLst>
          </p:cNvPr>
          <p:cNvSpPr/>
          <p:nvPr/>
        </p:nvSpPr>
        <p:spPr>
          <a:xfrm>
            <a:off x="7113403" y="4352493"/>
            <a:ext cx="1767209" cy="471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6" grpId="0" animBg="1"/>
      <p:bldP spid="7" grpId="0" animBg="1"/>
      <p:bldP spid="17" grpId="0" animBg="1"/>
      <p:bldP spid="17" grpId="1" animBg="1"/>
      <p:bldP spid="18" grpId="0" animBg="1"/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Prediction Combination:</a:t>
            </a:r>
            <a:endParaRPr lang="zh-TW" altLang="en-US" sz="40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8603A2A-CB44-42D9-A957-FB038DC6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59" y="2930296"/>
            <a:ext cx="2607147" cy="11629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5277C2D-89CC-4AB3-819E-A0FD98E42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878" y="2841942"/>
            <a:ext cx="3965713" cy="1054618"/>
          </a:xfrm>
          <a:prstGeom prst="rect">
            <a:avLst/>
          </a:prstGeom>
        </p:spPr>
      </p:pic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C7AA8BB2-A52D-40DF-93C7-20907F92F96F}"/>
              </a:ext>
            </a:extLst>
          </p:cNvPr>
          <p:cNvSpPr txBox="1">
            <a:spLocks/>
          </p:cNvSpPr>
          <p:nvPr/>
        </p:nvSpPr>
        <p:spPr>
          <a:xfrm>
            <a:off x="1097280" y="2494181"/>
            <a:ext cx="3965713" cy="4088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MV combination method</a:t>
            </a:r>
            <a:endParaRPr lang="zh-TW" altLang="en-US" sz="2400" dirty="0"/>
          </a:p>
        </p:txBody>
      </p:sp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B9CD37E0-79B9-4956-A366-740233ADA6E8}"/>
              </a:ext>
            </a:extLst>
          </p:cNvPr>
          <p:cNvSpPr txBox="1">
            <a:spLocks/>
          </p:cNvSpPr>
          <p:nvPr/>
        </p:nvSpPr>
        <p:spPr>
          <a:xfrm>
            <a:off x="6268280" y="2494181"/>
            <a:ext cx="4176861" cy="5074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If ties…</a:t>
            </a:r>
            <a:endParaRPr lang="zh-TW" altLang="en-US" sz="24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E49D201-5C54-4244-BEB5-2564A4F2F5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35" r="5180"/>
          <a:stretch/>
        </p:blipFill>
        <p:spPr>
          <a:xfrm>
            <a:off x="1184987" y="4723830"/>
            <a:ext cx="3348340" cy="2134170"/>
          </a:xfrm>
          <a:prstGeom prst="rect">
            <a:avLst/>
          </a:prstGeom>
        </p:spPr>
      </p:pic>
      <p:sp>
        <p:nvSpPr>
          <p:cNvPr id="13" name="乘號 12">
            <a:extLst>
              <a:ext uri="{FF2B5EF4-FFF2-40B4-BE49-F238E27FC236}">
                <a16:creationId xmlns:a16="http://schemas.microsoft.com/office/drawing/2014/main" id="{7C01C8A6-5EC7-4F66-AD05-54B36D423D56}"/>
              </a:ext>
            </a:extLst>
          </p:cNvPr>
          <p:cNvSpPr/>
          <p:nvPr/>
        </p:nvSpPr>
        <p:spPr>
          <a:xfrm>
            <a:off x="3050433" y="5140893"/>
            <a:ext cx="575454" cy="112028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5DC1FCC-4F19-410D-983A-E3CEFC7E9069}"/>
              </a:ext>
            </a:extLst>
          </p:cNvPr>
          <p:cNvSpPr/>
          <p:nvPr/>
        </p:nvSpPr>
        <p:spPr>
          <a:xfrm>
            <a:off x="2012101" y="5337451"/>
            <a:ext cx="675861" cy="74064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B79FC62-B901-4796-A9B7-1C2795D3E9EF}"/>
              </a:ext>
            </a:extLst>
          </p:cNvPr>
          <p:cNvSpPr txBox="1"/>
          <p:nvPr/>
        </p:nvSpPr>
        <p:spPr>
          <a:xfrm>
            <a:off x="1137080" y="4296413"/>
            <a:ext cx="3965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00B050"/>
                </a:solidFill>
              </a:rPr>
              <a:t>Count remained decision tree’s I[]</a:t>
            </a:r>
            <a:endParaRPr lang="zh-TW" alt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21A8AB5-50F9-45AB-AE5F-0BE55629357A}"/>
              </a:ext>
            </a:extLst>
          </p:cNvPr>
          <p:cNvSpPr/>
          <p:nvPr/>
        </p:nvSpPr>
        <p:spPr>
          <a:xfrm>
            <a:off x="5102793" y="3931678"/>
            <a:ext cx="7091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TW" sz="2400" b="1" dirty="0"/>
              <a:t>EX:  If we only have 2 decision tree(T</a:t>
            </a:r>
            <a:r>
              <a:rPr lang="fr-FR" altLang="zh-TW" sz="2400" b="1" baseline="-25000" dirty="0"/>
              <a:t>a</a:t>
            </a:r>
            <a:r>
              <a:rPr lang="fr-FR" altLang="zh-TW" sz="2400" b="1" dirty="0"/>
              <a:t>,T</a:t>
            </a:r>
            <a:r>
              <a:rPr lang="fr-FR" altLang="zh-TW" sz="2400" b="1" baseline="-25000" dirty="0"/>
              <a:t>b</a:t>
            </a:r>
            <a:r>
              <a:rPr lang="fr-FR" altLang="zh-TW" sz="2400" b="1" dirty="0"/>
              <a:t>),</a:t>
            </a:r>
          </a:p>
          <a:p>
            <a:r>
              <a:rPr lang="fr-FR" altLang="zh-TW" sz="2400" b="1" dirty="0">
                <a:solidFill>
                  <a:srgbClr val="0070C0"/>
                </a:solidFill>
              </a:rPr>
              <a:t>S</a:t>
            </a:r>
            <a:r>
              <a:rPr lang="fr-FR" altLang="zh-TW" sz="2400" b="1" baseline="-25000" dirty="0">
                <a:solidFill>
                  <a:srgbClr val="0070C0"/>
                </a:solidFill>
              </a:rPr>
              <a:t>1</a:t>
            </a:r>
            <a:r>
              <a:rPr lang="fr-FR" altLang="zh-TW" sz="2400" b="1" dirty="0">
                <a:solidFill>
                  <a:srgbClr val="0070C0"/>
                </a:solidFill>
              </a:rPr>
              <a:t>=1(T</a:t>
            </a:r>
            <a:r>
              <a:rPr lang="fr-FR" altLang="zh-TW" sz="2400" b="1" baseline="-25000" dirty="0">
                <a:solidFill>
                  <a:srgbClr val="0070C0"/>
                </a:solidFill>
              </a:rPr>
              <a:t>b</a:t>
            </a:r>
            <a:r>
              <a:rPr lang="fr-FR" altLang="zh-TW" sz="2400" b="1" dirty="0">
                <a:solidFill>
                  <a:srgbClr val="0070C0"/>
                </a:solidFill>
              </a:rPr>
              <a:t>)</a:t>
            </a:r>
            <a:r>
              <a:rPr lang="fr-FR" altLang="zh-TW" sz="2400" b="1" dirty="0"/>
              <a:t>&amp;</a:t>
            </a:r>
            <a:r>
              <a:rPr lang="fr-FR" altLang="zh-TW" sz="2400" b="1" dirty="0">
                <a:solidFill>
                  <a:srgbClr val="00B050"/>
                </a:solidFill>
              </a:rPr>
              <a:t>S</a:t>
            </a:r>
            <a:r>
              <a:rPr lang="fr-FR" altLang="zh-TW" sz="2400" b="1" baseline="-25000" dirty="0">
                <a:solidFill>
                  <a:srgbClr val="00B050"/>
                </a:solidFill>
              </a:rPr>
              <a:t>-1</a:t>
            </a:r>
            <a:r>
              <a:rPr lang="fr-FR" altLang="zh-TW" sz="2400" b="1" dirty="0">
                <a:solidFill>
                  <a:srgbClr val="00B050"/>
                </a:solidFill>
              </a:rPr>
              <a:t>=1(T</a:t>
            </a:r>
            <a:r>
              <a:rPr lang="fr-FR" altLang="zh-TW" sz="2400" b="1" baseline="-25000" dirty="0">
                <a:solidFill>
                  <a:srgbClr val="00B050"/>
                </a:solidFill>
              </a:rPr>
              <a:t>a</a:t>
            </a:r>
            <a:r>
              <a:rPr lang="fr-FR" altLang="zh-TW" sz="2400" b="1" dirty="0">
                <a:solidFill>
                  <a:srgbClr val="00B050"/>
                </a:solidFill>
              </a:rPr>
              <a:t>)</a:t>
            </a:r>
            <a:r>
              <a:rPr lang="fr-FR" altLang="zh-TW" sz="2400" b="1" dirty="0"/>
              <a:t>,</a:t>
            </a:r>
            <a:r>
              <a:rPr lang="fr-FR" altLang="zh-TW" sz="2400" b="1" dirty="0">
                <a:solidFill>
                  <a:srgbClr val="00B050"/>
                </a:solidFill>
              </a:rPr>
              <a:t> </a:t>
            </a:r>
            <a:r>
              <a:rPr lang="fr-FR" altLang="zh-TW" sz="2400" b="1" dirty="0"/>
              <a:t>and</a:t>
            </a:r>
            <a:r>
              <a:rPr lang="fr-FR" altLang="zh-TW" sz="2400" b="1" dirty="0">
                <a:solidFill>
                  <a:srgbClr val="0070C0"/>
                </a:solidFill>
              </a:rPr>
              <a:t> </a:t>
            </a:r>
            <a:r>
              <a:rPr lang="fr-FR" altLang="zh-TW" b="1" dirty="0">
                <a:solidFill>
                  <a:srgbClr val="0070C0"/>
                </a:solidFill>
              </a:rPr>
              <a:t>ρ 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fr-FR" altLang="zh-TW" b="1" dirty="0">
                <a:solidFill>
                  <a:srgbClr val="0070C0"/>
                </a:solidFill>
              </a:rPr>
              <a:t> e</a:t>
            </a:r>
            <a:r>
              <a:rPr lang="fr-FR" altLang="zh-TW" b="1" baseline="-25000" dirty="0">
                <a:solidFill>
                  <a:srgbClr val="0070C0"/>
                </a:solidFill>
              </a:rPr>
              <a:t>b</a:t>
            </a:r>
            <a:r>
              <a:rPr lang="fr-FR" altLang="zh-TW" b="1" dirty="0">
                <a:solidFill>
                  <a:srgbClr val="0070C0"/>
                </a:solidFill>
              </a:rPr>
              <a:t> , 1 </a:t>
            </a:r>
            <a:r>
              <a:rPr lang="en-US" altLang="zh-TW" b="1" dirty="0">
                <a:solidFill>
                  <a:srgbClr val="0070C0"/>
                </a:solidFill>
              </a:rPr>
              <a:t>) </a:t>
            </a:r>
            <a:r>
              <a:rPr lang="fr-FR" altLang="zh-TW" b="1" dirty="0">
                <a:solidFill>
                  <a:srgbClr val="0070C0"/>
                </a:solidFill>
              </a:rPr>
              <a:t>= 1.021</a:t>
            </a:r>
            <a:r>
              <a:rPr lang="fr-FR" altLang="zh-TW" b="1" dirty="0"/>
              <a:t> </a:t>
            </a:r>
            <a:r>
              <a:rPr lang="fr-FR" altLang="zh-TW" sz="2000" b="1" dirty="0"/>
              <a:t>&amp;</a:t>
            </a:r>
            <a:r>
              <a:rPr lang="fr-FR" altLang="zh-TW" sz="2000" b="1" dirty="0">
                <a:solidFill>
                  <a:srgbClr val="00B050"/>
                </a:solidFill>
              </a:rPr>
              <a:t> </a:t>
            </a:r>
            <a:r>
              <a:rPr lang="fr-FR" altLang="zh-TW" b="1" dirty="0">
                <a:solidFill>
                  <a:srgbClr val="00B050"/>
                </a:solidFill>
              </a:rPr>
              <a:t>ρ </a:t>
            </a:r>
            <a:r>
              <a:rPr lang="en-US" altLang="zh-TW" b="1" dirty="0">
                <a:solidFill>
                  <a:srgbClr val="00B050"/>
                </a:solidFill>
              </a:rPr>
              <a:t>(</a:t>
            </a:r>
            <a:r>
              <a:rPr lang="fr-FR" altLang="zh-TW" b="1" dirty="0">
                <a:solidFill>
                  <a:srgbClr val="00B050"/>
                </a:solidFill>
              </a:rPr>
              <a:t> e</a:t>
            </a:r>
            <a:r>
              <a:rPr lang="fr-FR" altLang="zh-TW" b="1" baseline="-25000" dirty="0">
                <a:solidFill>
                  <a:srgbClr val="00B050"/>
                </a:solidFill>
              </a:rPr>
              <a:t>a</a:t>
            </a:r>
            <a:r>
              <a:rPr lang="fr-FR" altLang="zh-TW" b="1" dirty="0">
                <a:solidFill>
                  <a:srgbClr val="00B050"/>
                </a:solidFill>
              </a:rPr>
              <a:t> , -1 </a:t>
            </a:r>
            <a:r>
              <a:rPr lang="en-US" altLang="zh-TW" b="1" dirty="0">
                <a:solidFill>
                  <a:srgbClr val="00B050"/>
                </a:solidFill>
              </a:rPr>
              <a:t>) </a:t>
            </a:r>
            <a:r>
              <a:rPr lang="fr-FR" altLang="zh-TW" b="1" dirty="0">
                <a:solidFill>
                  <a:srgbClr val="00B050"/>
                </a:solidFill>
              </a:rPr>
              <a:t>= 1.062</a:t>
            </a:r>
            <a:endParaRPr lang="fr-FR" altLang="zh-TW" sz="2000" b="1" baseline="-25000" dirty="0">
              <a:solidFill>
                <a:srgbClr val="0070C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C9CBBB7-7AB6-49FA-8D06-C2EF6E7AD9FB}"/>
              </a:ext>
            </a:extLst>
          </p:cNvPr>
          <p:cNvSpPr/>
          <p:nvPr/>
        </p:nvSpPr>
        <p:spPr>
          <a:xfrm>
            <a:off x="7658675" y="4989873"/>
            <a:ext cx="1753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TW" sz="2400" b="1" dirty="0">
                <a:solidFill>
                  <a:srgbClr val="0070C0"/>
                </a:solidFill>
              </a:rPr>
              <a:t>S</a:t>
            </a:r>
            <a:r>
              <a:rPr lang="fr-FR" altLang="zh-TW" sz="2400" b="1" baseline="30000" dirty="0">
                <a:solidFill>
                  <a:srgbClr val="0070C0"/>
                </a:solidFill>
              </a:rPr>
              <a:t>’</a:t>
            </a:r>
            <a:r>
              <a:rPr lang="fr-FR" altLang="zh-TW" sz="2400" b="1" baseline="-25000" dirty="0">
                <a:solidFill>
                  <a:srgbClr val="0070C0"/>
                </a:solidFill>
              </a:rPr>
              <a:t>1</a:t>
            </a:r>
            <a:r>
              <a:rPr lang="fr-FR" altLang="zh-TW" sz="2400" b="1" dirty="0">
                <a:solidFill>
                  <a:srgbClr val="0070C0"/>
                </a:solidFill>
              </a:rPr>
              <a:t>=1.021</a:t>
            </a:r>
          </a:p>
          <a:p>
            <a:r>
              <a:rPr lang="fr-FR" altLang="zh-TW" sz="2400" b="1" dirty="0">
                <a:solidFill>
                  <a:srgbClr val="00B050"/>
                </a:solidFill>
              </a:rPr>
              <a:t>S</a:t>
            </a:r>
            <a:r>
              <a:rPr lang="fr-FR" altLang="zh-TW" sz="2400" b="1" baseline="30000" dirty="0">
                <a:solidFill>
                  <a:srgbClr val="00B050"/>
                </a:solidFill>
              </a:rPr>
              <a:t>’</a:t>
            </a:r>
            <a:r>
              <a:rPr lang="fr-FR" altLang="zh-TW" sz="2400" b="1" baseline="-25000" dirty="0">
                <a:solidFill>
                  <a:srgbClr val="00B050"/>
                </a:solidFill>
              </a:rPr>
              <a:t>-1</a:t>
            </a:r>
            <a:r>
              <a:rPr lang="fr-FR" altLang="zh-TW" sz="2400" b="1" dirty="0">
                <a:solidFill>
                  <a:srgbClr val="00B050"/>
                </a:solidFill>
              </a:rPr>
              <a:t>=1.062</a:t>
            </a:r>
            <a:endParaRPr lang="fr-FR" altLang="zh-TW" sz="2000" b="1" baseline="-25000" dirty="0">
              <a:solidFill>
                <a:srgbClr val="00B05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842FBCB-1E2B-42A0-A535-BE8DCC53AB74}"/>
              </a:ext>
            </a:extLst>
          </p:cNvPr>
          <p:cNvSpPr/>
          <p:nvPr/>
        </p:nvSpPr>
        <p:spPr>
          <a:xfrm>
            <a:off x="2012100" y="3658578"/>
            <a:ext cx="675861" cy="74064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99CB6FF-F364-4F77-84C3-4718FF73B186}"/>
              </a:ext>
            </a:extLst>
          </p:cNvPr>
          <p:cNvSpPr/>
          <p:nvPr/>
        </p:nvSpPr>
        <p:spPr>
          <a:xfrm>
            <a:off x="3000229" y="3658578"/>
            <a:ext cx="675861" cy="74064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2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 animBg="1"/>
      <p:bldP spid="13" grpId="1" animBg="1"/>
      <p:bldP spid="17" grpId="0" animBg="1"/>
      <p:bldP spid="17" grpId="1" animBg="1"/>
      <p:bldP spid="7" grpId="0"/>
      <p:bldP spid="7" grpId="1"/>
      <p:bldP spid="10" grpId="0"/>
      <p:bldP spid="18" grpId="0"/>
      <p:bldP spid="16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Prediction Combination:</a:t>
            </a:r>
            <a:endParaRPr lang="zh-TW" altLang="en-US" sz="4000" b="1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B529B72-6C2E-4D8D-830B-D1ACBCA1C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04244"/>
            <a:ext cx="8047619" cy="12476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912BFF7-96F2-4FE1-BA6B-65251467F3EA}"/>
              </a:ext>
            </a:extLst>
          </p:cNvPr>
          <p:cNvSpPr/>
          <p:nvPr/>
        </p:nvSpPr>
        <p:spPr>
          <a:xfrm>
            <a:off x="4624133" y="2654710"/>
            <a:ext cx="4055165" cy="1228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AB4B98A-08B4-4EB6-9CAC-9D051DA517BC}"/>
              </a:ext>
            </a:extLst>
          </p:cNvPr>
          <p:cNvSpPr txBox="1"/>
          <p:nvPr/>
        </p:nvSpPr>
        <p:spPr>
          <a:xfrm>
            <a:off x="9000716" y="3012444"/>
            <a:ext cx="2394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Use MV to count which </a:t>
            </a:r>
            <a:r>
              <a:rPr lang="el-GR" altLang="zh-TW" sz="2000" b="1" dirty="0">
                <a:solidFill>
                  <a:srgbClr val="FF0000"/>
                </a:solidFill>
                <a:latin typeface="+mn-ea"/>
              </a:rPr>
              <a:t>τ</a:t>
            </a:r>
            <a:r>
              <a:rPr lang="en-US" altLang="zh-TW" sz="2000" b="1" baseline="-250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zh-TW" sz="2000" b="1" dirty="0"/>
              <a:t>  is in </a:t>
            </a:r>
            <a:r>
              <a:rPr lang="en-US" altLang="zh-TW" sz="2000" b="1" dirty="0" err="1">
                <a:solidFill>
                  <a:srgbClr val="FF0000"/>
                </a:solidFill>
              </a:rPr>
              <a:t>Φx</a:t>
            </a:r>
            <a:r>
              <a:rPr lang="en-US" altLang="zh-TW" sz="2000" b="1" dirty="0"/>
              <a:t> </a:t>
            </a:r>
            <a:endParaRPr lang="zh-TW" altLang="en-US" sz="2000" b="1" dirty="0"/>
          </a:p>
        </p:txBody>
      </p:sp>
      <p:sp>
        <p:nvSpPr>
          <p:cNvPr id="13" name="內容版面配置區 6">
            <a:extLst>
              <a:ext uri="{FF2B5EF4-FFF2-40B4-BE49-F238E27FC236}">
                <a16:creationId xmlns:a16="http://schemas.microsoft.com/office/drawing/2014/main" id="{26D9B75B-6952-485F-9FF6-6E965E53BE79}"/>
              </a:ext>
            </a:extLst>
          </p:cNvPr>
          <p:cNvSpPr txBox="1">
            <a:spLocks/>
          </p:cNvSpPr>
          <p:nvPr/>
        </p:nvSpPr>
        <p:spPr>
          <a:xfrm>
            <a:off x="1097280" y="4349799"/>
            <a:ext cx="3434963" cy="8089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b="1" dirty="0"/>
              <a:t>In our </a:t>
            </a:r>
            <a:r>
              <a:rPr lang="en-US" altLang="zh-TW" sz="2800" b="1" dirty="0" err="1"/>
              <a:t>example,</a:t>
            </a:r>
            <a:r>
              <a:rPr lang="en-US" altLang="zh-TW" sz="2800" b="1" dirty="0" err="1">
                <a:solidFill>
                  <a:srgbClr val="00B050"/>
                </a:solidFill>
              </a:rPr>
              <a:t>y</a:t>
            </a:r>
            <a:r>
              <a:rPr lang="en-US" altLang="zh-TW" sz="2800" b="1" dirty="0">
                <a:solidFill>
                  <a:srgbClr val="00B050"/>
                </a:solidFill>
              </a:rPr>
              <a:t>*=-1</a:t>
            </a:r>
            <a:endParaRPr lang="zh-TW" altLang="en-US" sz="2800" b="1" dirty="0">
              <a:solidFill>
                <a:srgbClr val="00B050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E4A2330A-1F6E-4D5E-9B15-169FB6838C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635" r="5180"/>
          <a:stretch/>
        </p:blipFill>
        <p:spPr>
          <a:xfrm>
            <a:off x="5985589" y="4091690"/>
            <a:ext cx="3348340" cy="2134170"/>
          </a:xfrm>
          <a:prstGeom prst="rect">
            <a:avLst/>
          </a:prstGeom>
        </p:spPr>
      </p:pic>
      <p:sp>
        <p:nvSpPr>
          <p:cNvPr id="18" name="乘號 17">
            <a:extLst>
              <a:ext uri="{FF2B5EF4-FFF2-40B4-BE49-F238E27FC236}">
                <a16:creationId xmlns:a16="http://schemas.microsoft.com/office/drawing/2014/main" id="{0291E615-3BA6-4259-844A-4A6A2C60AFF3}"/>
              </a:ext>
            </a:extLst>
          </p:cNvPr>
          <p:cNvSpPr/>
          <p:nvPr/>
        </p:nvSpPr>
        <p:spPr>
          <a:xfrm>
            <a:off x="7851035" y="4508753"/>
            <a:ext cx="575454" cy="112028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6B73130-CD9F-4CB0-9EDB-0D57434D1D73}"/>
              </a:ext>
            </a:extLst>
          </p:cNvPr>
          <p:cNvSpPr/>
          <p:nvPr/>
        </p:nvSpPr>
        <p:spPr>
          <a:xfrm>
            <a:off x="6812703" y="4705311"/>
            <a:ext cx="675861" cy="74064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DEE1D2E-5BD8-4DAF-AEA9-B2B9594DD18F}"/>
              </a:ext>
            </a:extLst>
          </p:cNvPr>
          <p:cNvCxnSpPr>
            <a:cxnSpLocks/>
          </p:cNvCxnSpPr>
          <p:nvPr/>
        </p:nvCxnSpPr>
        <p:spPr>
          <a:xfrm>
            <a:off x="4624133" y="4581939"/>
            <a:ext cx="1617641" cy="1987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3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3"/>
            <a:ext cx="3169919" cy="278168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2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704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3"/>
            <a:ext cx="3169919" cy="278168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/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20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2326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r>
              <a:rPr lang="en-US" altLang="zh-TW" b="1" dirty="0"/>
              <a:t> </a:t>
            </a:r>
            <a:r>
              <a:rPr lang="en-US" altLang="zh-TW" sz="2800" b="1" dirty="0" err="1">
                <a:solidFill>
                  <a:srgbClr val="00B050"/>
                </a:solidFill>
              </a:rPr>
              <a:t>DataSets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21</a:t>
            </a:fld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2AF820-BE0C-4004-A7CF-9A892382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22" y="1757238"/>
            <a:ext cx="9717674" cy="50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097280" y="1889978"/>
            <a:ext cx="8990618" cy="808976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sz="10000" b="1" dirty="0"/>
              <a:t>Dataset preparation:</a:t>
            </a:r>
            <a:br>
              <a:rPr lang="en-US" altLang="zh-TW" sz="16000" dirty="0"/>
            </a:br>
            <a:endParaRPr lang="zh-TW" altLang="en-US" sz="4000" b="1" dirty="0"/>
          </a:p>
        </p:txBody>
      </p:sp>
      <p:sp>
        <p:nvSpPr>
          <p:cNvPr id="13" name="內容版面配置區 6">
            <a:extLst>
              <a:ext uri="{FF2B5EF4-FFF2-40B4-BE49-F238E27FC236}">
                <a16:creationId xmlns:a16="http://schemas.microsoft.com/office/drawing/2014/main" id="{CD358541-15BE-416C-ADCE-B0D22401B548}"/>
              </a:ext>
            </a:extLst>
          </p:cNvPr>
          <p:cNvSpPr txBox="1">
            <a:spLocks/>
          </p:cNvSpPr>
          <p:nvPr/>
        </p:nvSpPr>
        <p:spPr>
          <a:xfrm>
            <a:off x="1097280" y="2698953"/>
            <a:ext cx="10193572" cy="37608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zh-TW" sz="3000" dirty="0"/>
              <a:t>Remove the </a:t>
            </a:r>
            <a:r>
              <a:rPr lang="en-US" altLang="zh-TW" sz="3000" dirty="0">
                <a:solidFill>
                  <a:srgbClr val="FF0000"/>
                </a:solidFill>
              </a:rPr>
              <a:t>punctuations</a:t>
            </a:r>
            <a:r>
              <a:rPr lang="zh-TW" altLang="en-US" sz="3000" dirty="0"/>
              <a:t>、</a:t>
            </a:r>
            <a:r>
              <a:rPr lang="en-US" altLang="zh-TW" sz="3000" dirty="0">
                <a:solidFill>
                  <a:srgbClr val="FF0000"/>
                </a:solidFill>
              </a:rPr>
              <a:t>stop words</a:t>
            </a:r>
            <a:r>
              <a:rPr lang="zh-TW" altLang="en-US" sz="3000" dirty="0"/>
              <a:t>、</a:t>
            </a:r>
            <a:r>
              <a:rPr lang="en-US" altLang="zh-TW" sz="3000" dirty="0">
                <a:solidFill>
                  <a:srgbClr val="FF0000"/>
                </a:solidFill>
              </a:rPr>
              <a:t>hash-tags</a:t>
            </a:r>
            <a:r>
              <a:rPr lang="zh-TW" altLang="en-US" sz="3000" dirty="0"/>
              <a:t>、</a:t>
            </a:r>
            <a:r>
              <a:rPr lang="en-US" altLang="zh-TW" sz="3000" dirty="0">
                <a:solidFill>
                  <a:srgbClr val="FF0000"/>
                </a:solidFill>
              </a:rPr>
              <a:t>emojis</a:t>
            </a:r>
            <a:r>
              <a:rPr lang="en-US" altLang="zh-TW" sz="3000" dirty="0"/>
              <a:t> and </a:t>
            </a:r>
            <a:r>
              <a:rPr lang="en-US" altLang="zh-TW" sz="3000" dirty="0">
                <a:solidFill>
                  <a:srgbClr val="FF0000"/>
                </a:solidFill>
              </a:rPr>
              <a:t>URLs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3000" dirty="0">
                <a:solidFill>
                  <a:srgbClr val="FF0000"/>
                </a:solidFill>
              </a:rPr>
              <a:t>T=200 </a:t>
            </a:r>
            <a:r>
              <a:rPr lang="en-US" altLang="zh-TW" sz="3000" dirty="0"/>
              <a:t>(number of trees)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/>
              <a:t>We experimented with a different number of words (to be returned by LIME) for </a:t>
            </a:r>
            <a:r>
              <a:rPr lang="en-US" altLang="zh-TW" sz="2800" dirty="0">
                <a:solidFill>
                  <a:srgbClr val="FF0000"/>
                </a:solidFill>
              </a:rPr>
              <a:t>e</a:t>
            </a:r>
            <a:r>
              <a:rPr lang="en-US" altLang="zh-TW" sz="2800" baseline="-25000" dirty="0">
                <a:solidFill>
                  <a:srgbClr val="FF0000"/>
                </a:solidFill>
              </a:rPr>
              <a:t>t</a:t>
            </a:r>
            <a:r>
              <a:rPr lang="en-US" altLang="zh-TW" sz="2800" dirty="0"/>
              <a:t> and choose to use </a:t>
            </a:r>
            <a:r>
              <a:rPr lang="en-US" altLang="zh-TW" sz="2800" dirty="0">
                <a:solidFill>
                  <a:srgbClr val="FF0000"/>
                </a:solidFill>
              </a:rPr>
              <a:t>6</a:t>
            </a:r>
            <a:r>
              <a:rPr lang="en-US" altLang="zh-TW" sz="2800" dirty="0"/>
              <a:t>, </a:t>
            </a:r>
            <a:r>
              <a:rPr lang="en-US" altLang="zh-TW" sz="2800" dirty="0">
                <a:solidFill>
                  <a:srgbClr val="FF0000"/>
                </a:solidFill>
              </a:rPr>
              <a:t>8</a:t>
            </a:r>
            <a:r>
              <a:rPr lang="en-US" altLang="zh-TW" sz="2800" dirty="0"/>
              <a:t> or </a:t>
            </a:r>
            <a:r>
              <a:rPr lang="en-US" altLang="zh-TW" sz="2800" dirty="0">
                <a:solidFill>
                  <a:srgbClr val="FF0000"/>
                </a:solidFill>
              </a:rPr>
              <a:t>10</a:t>
            </a:r>
            <a:r>
              <a:rPr lang="en-US" altLang="zh-TW" sz="2800" dirty="0"/>
              <a:t> depending on the number of average words per instance in the dataset.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/>
              <a:t>We set the level of significance </a:t>
            </a:r>
            <a:r>
              <a:rPr lang="en-US" altLang="zh-TW" sz="2800" dirty="0">
                <a:solidFill>
                  <a:srgbClr val="FF0000"/>
                </a:solidFill>
              </a:rPr>
              <a:t>α = 0.05 </a:t>
            </a:r>
            <a:r>
              <a:rPr lang="en-US" altLang="zh-TW" sz="2800" dirty="0"/>
              <a:t>i.e., at 95% confidence level.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4406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r>
              <a:rPr lang="en-US" altLang="zh-TW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Result</a:t>
            </a:r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and Discussion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82C75-CA2E-49C2-9FD4-CF4B51906EA3}" type="slidenum"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0DBE29D7-BC7F-4A60-B8EC-89E4EA33C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3780"/>
            <a:ext cx="12192000" cy="1449860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79CC759F-3096-4043-A310-471FB4D2799F}"/>
              </a:ext>
            </a:extLst>
          </p:cNvPr>
          <p:cNvSpPr txBox="1"/>
          <p:nvPr/>
        </p:nvSpPr>
        <p:spPr>
          <a:xfrm>
            <a:off x="3697357" y="1692949"/>
            <a:ext cx="95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K=7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2FA4A58-C2BA-4316-BD4F-AD91F5F9AB5F}"/>
              </a:ext>
            </a:extLst>
          </p:cNvPr>
          <p:cNvSpPr txBox="1"/>
          <p:nvPr/>
        </p:nvSpPr>
        <p:spPr>
          <a:xfrm>
            <a:off x="7480854" y="1692948"/>
            <a:ext cx="206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Threshold=0.5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CF65B910-F7AE-450A-9F54-D152C257C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65827"/>
            <a:ext cx="12192000" cy="2905570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C06FCBEB-F4BB-4D31-94E8-E50474C00E62}"/>
              </a:ext>
            </a:extLst>
          </p:cNvPr>
          <p:cNvSpPr txBox="1"/>
          <p:nvPr/>
        </p:nvSpPr>
        <p:spPr>
          <a:xfrm>
            <a:off x="6019081" y="3373640"/>
            <a:ext cx="553998" cy="461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CA1B763-D84B-4387-A8B0-E9F3504F3F89}"/>
              </a:ext>
            </a:extLst>
          </p:cNvPr>
          <p:cNvSpPr/>
          <p:nvPr/>
        </p:nvSpPr>
        <p:spPr>
          <a:xfrm>
            <a:off x="1948070" y="3665827"/>
            <a:ext cx="8577469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BCE3A46-DFD6-4AF3-BCB8-A15D818337B8}"/>
              </a:ext>
            </a:extLst>
          </p:cNvPr>
          <p:cNvSpPr/>
          <p:nvPr/>
        </p:nvSpPr>
        <p:spPr>
          <a:xfrm>
            <a:off x="10674626" y="2514600"/>
            <a:ext cx="1262270" cy="8391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E70CA02-5AC2-428E-A062-07A3901474BD}"/>
              </a:ext>
            </a:extLst>
          </p:cNvPr>
          <p:cNvSpPr/>
          <p:nvPr/>
        </p:nvSpPr>
        <p:spPr>
          <a:xfrm>
            <a:off x="10674626" y="4140744"/>
            <a:ext cx="1262270" cy="3905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6EE83F4-5F22-488C-83EF-960693F66E49}"/>
              </a:ext>
            </a:extLst>
          </p:cNvPr>
          <p:cNvSpPr/>
          <p:nvPr/>
        </p:nvSpPr>
        <p:spPr>
          <a:xfrm>
            <a:off x="10674626" y="5428031"/>
            <a:ext cx="1262270" cy="3905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58847F5-E0DC-4972-91DF-6298BE54BC59}"/>
              </a:ext>
            </a:extLst>
          </p:cNvPr>
          <p:cNvSpPr/>
          <p:nvPr/>
        </p:nvSpPr>
        <p:spPr>
          <a:xfrm>
            <a:off x="9294200" y="4551196"/>
            <a:ext cx="1262270" cy="8393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83404C1-A824-4867-92D0-69172A591E8D}"/>
              </a:ext>
            </a:extLst>
          </p:cNvPr>
          <p:cNvSpPr txBox="1"/>
          <p:nvPr/>
        </p:nvSpPr>
        <p:spPr>
          <a:xfrm>
            <a:off x="8765170" y="782055"/>
            <a:ext cx="31717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SARD</a:t>
            </a:r>
            <a:r>
              <a:rPr lang="zh-TW" altLang="en-US" dirty="0"/>
              <a:t> </a:t>
            </a:r>
            <a:r>
              <a:rPr lang="en-US" altLang="zh-TW" dirty="0"/>
              <a:t>achieved the </a:t>
            </a:r>
            <a:r>
              <a:rPr lang="en-US" altLang="zh-TW" dirty="0" err="1"/>
              <a:t>est</a:t>
            </a:r>
            <a:r>
              <a:rPr lang="en-US" altLang="zh-TW" dirty="0"/>
              <a:t> results on </a:t>
            </a:r>
            <a:r>
              <a:rPr lang="en-US" altLang="zh-TW" dirty="0">
                <a:solidFill>
                  <a:srgbClr val="FF0000"/>
                </a:solidFill>
              </a:rPr>
              <a:t>20</a:t>
            </a:r>
            <a:r>
              <a:rPr lang="en-US" altLang="zh-TW" dirty="0"/>
              <a:t> out of 30 text datasets</a:t>
            </a:r>
            <a:endParaRPr lang="zh-TW" altLang="en-US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37F2DC52-8BCC-4E84-A14E-341940519135}"/>
              </a:ext>
            </a:extLst>
          </p:cNvPr>
          <p:cNvCxnSpPr>
            <a:cxnSpLocks/>
          </p:cNvCxnSpPr>
          <p:nvPr/>
        </p:nvCxnSpPr>
        <p:spPr>
          <a:xfrm flipV="1">
            <a:off x="11519452" y="1467460"/>
            <a:ext cx="0" cy="550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9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265B087-BEF0-4F73-A62E-97A84EAA0D85}"/>
              </a:ext>
            </a:extLst>
          </p:cNvPr>
          <p:cNvSpPr txBox="1">
            <a:spLocks/>
          </p:cNvSpPr>
          <p:nvPr/>
        </p:nvSpPr>
        <p:spPr>
          <a:xfrm>
            <a:off x="1090656" y="28991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r>
              <a:rPr lang="en-US" altLang="zh-TW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Wilcoxon</a:t>
            </a:r>
            <a:r>
              <a:rPr lang="en-US" altLang="zh-TW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signed-rank test </a:t>
            </a:r>
            <a:endParaRPr lang="zh-TW" altLang="en-US" sz="28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2FCD14A-B939-4BC8-9054-743C5A72DC06}"/>
              </a:ext>
            </a:extLst>
          </p:cNvPr>
          <p:cNvSpPr txBox="1"/>
          <p:nvPr/>
        </p:nvSpPr>
        <p:spPr>
          <a:xfrm>
            <a:off x="1261247" y="1887455"/>
            <a:ext cx="9323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Wilcoxon signed-rank test </a:t>
            </a:r>
            <a:r>
              <a:rPr lang="en-US" altLang="zh-TW" sz="2400" dirty="0"/>
              <a:t>→ Calculate absolute value of distance to rank</a:t>
            </a:r>
          </a:p>
          <a:p>
            <a:r>
              <a:rPr lang="en-US" altLang="zh-TW" sz="2400" dirty="0"/>
              <a:t>example:</a:t>
            </a:r>
          </a:p>
          <a:p>
            <a:r>
              <a:rPr lang="en-US" altLang="zh-TW" sz="2400" dirty="0"/>
              <a:t>     DESMI             SARF                      Absolute value of distance </a:t>
            </a:r>
          </a:p>
          <a:p>
            <a:r>
              <a:rPr lang="en-US" altLang="zh-TW" sz="2400" dirty="0"/>
              <a:t>A.</a:t>
            </a:r>
            <a:r>
              <a:rPr lang="zh-TW" altLang="en-US" sz="2400" dirty="0"/>
              <a:t> </a:t>
            </a:r>
            <a:r>
              <a:rPr lang="en-US" altLang="zh-TW" sz="2400" dirty="0"/>
              <a:t>MicroF1=0.8, MicroF1=0.82      │0.8-0.82 │=0.02</a:t>
            </a:r>
          </a:p>
          <a:p>
            <a:r>
              <a:rPr lang="en-US" altLang="zh-TW" sz="2400" dirty="0"/>
              <a:t>B. MicroF1=0.9, MicroF1=0.82      │ 0.9-0.82│=0.08</a:t>
            </a:r>
          </a:p>
          <a:p>
            <a:r>
              <a:rPr lang="en-US" altLang="zh-TW" sz="2400" dirty="0"/>
              <a:t>C. MicroF1=0.7, MicroF1=0.82      │ 0.7-0.82│=0.12</a:t>
            </a:r>
          </a:p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DB5A78B-15F2-481E-BC42-B04D0FA26F2A}"/>
              </a:ext>
            </a:extLst>
          </p:cNvPr>
          <p:cNvSpPr txBox="1"/>
          <p:nvPr/>
        </p:nvSpPr>
        <p:spPr>
          <a:xfrm>
            <a:off x="1261246" y="4747994"/>
            <a:ext cx="8639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Rank:   A:1(R</a:t>
            </a:r>
            <a:r>
              <a:rPr lang="en-US" altLang="zh-TW" sz="2400" baseline="30000" dirty="0"/>
              <a:t>-</a:t>
            </a:r>
            <a:r>
              <a:rPr lang="en-US" altLang="zh-TW" sz="2400" dirty="0"/>
              <a:t>),B:2(R</a:t>
            </a:r>
            <a:r>
              <a:rPr lang="en-US" altLang="zh-TW" sz="2400" baseline="30000" dirty="0"/>
              <a:t>+</a:t>
            </a:r>
            <a:r>
              <a:rPr lang="en-US" altLang="zh-TW" sz="2400" dirty="0"/>
              <a:t>),C:3(R</a:t>
            </a:r>
            <a:r>
              <a:rPr lang="en-US" altLang="zh-TW" sz="2400" baseline="30000" dirty="0"/>
              <a:t>-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So…                                         R</a:t>
            </a:r>
            <a:r>
              <a:rPr lang="en-US" altLang="zh-TW" sz="2400" baseline="30000" dirty="0"/>
              <a:t>+          </a:t>
            </a:r>
            <a:r>
              <a:rPr lang="en-US" altLang="zh-TW" sz="2400" dirty="0"/>
              <a:t>R</a:t>
            </a:r>
            <a:r>
              <a:rPr lang="en-US" altLang="zh-TW" sz="2400" baseline="30000" dirty="0"/>
              <a:t>-</a:t>
            </a:r>
            <a:endParaRPr lang="en-US" altLang="zh-TW" sz="2400" dirty="0"/>
          </a:p>
          <a:p>
            <a:r>
              <a:rPr lang="en-US" altLang="zh-TW" sz="2400" dirty="0"/>
              <a:t>                  DESMI vs. SARF   2        4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6838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265B087-BEF0-4F73-A62E-97A84EAA0D85}"/>
              </a:ext>
            </a:extLst>
          </p:cNvPr>
          <p:cNvSpPr txBox="1">
            <a:spLocks/>
          </p:cNvSpPr>
          <p:nvPr/>
        </p:nvSpPr>
        <p:spPr>
          <a:xfrm>
            <a:off x="1090656" y="28991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r>
              <a:rPr lang="en-US" altLang="zh-TW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Result</a:t>
            </a:r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and Discussion</a:t>
            </a:r>
            <a:endParaRPr lang="zh-TW" altLang="en-US" dirty="0">
              <a:solidFill>
                <a:srgbClr val="00B050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B0E327D-0061-41AC-A4EA-9A61E8977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8" y="1823653"/>
            <a:ext cx="6866667" cy="2885714"/>
          </a:xfrm>
          <a:prstGeom prst="rect">
            <a:avLst/>
          </a:prstGeom>
        </p:spPr>
      </p:pic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0B1FACB9-D387-4A44-AAFC-6574A79A5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8" y="4792345"/>
            <a:ext cx="8538735" cy="1270526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4400" dirty="0"/>
              <a:t>We can conclude that applying KNORAU, KNORAE,DESP, METADES and DESMI DES methods </a:t>
            </a:r>
            <a:r>
              <a:rPr lang="en-US" altLang="zh-TW" sz="4400" dirty="0">
                <a:solidFill>
                  <a:srgbClr val="FF0000"/>
                </a:solidFill>
              </a:rPr>
              <a:t>do not improve the performance of the RF classifier.</a:t>
            </a:r>
            <a:br>
              <a:rPr lang="en-US" altLang="zh-TW" sz="16000" dirty="0"/>
            </a:b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71675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265B087-BEF0-4F73-A62E-97A84EAA0D85}"/>
              </a:ext>
            </a:extLst>
          </p:cNvPr>
          <p:cNvSpPr txBox="1">
            <a:spLocks/>
          </p:cNvSpPr>
          <p:nvPr/>
        </p:nvSpPr>
        <p:spPr>
          <a:xfrm>
            <a:off x="1090656" y="28991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r>
              <a:rPr lang="en-US" altLang="zh-TW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Result</a:t>
            </a:r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and Discussion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0B1FACB9-D387-4A44-AAFC-6574A79A5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50" y="5112290"/>
            <a:ext cx="7922508" cy="89094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p-values are lower than α(0.05).</a:t>
            </a:r>
            <a:br>
              <a:rPr lang="en-US" altLang="zh-TW" sz="16000" dirty="0"/>
            </a:br>
            <a:endParaRPr lang="zh-TW" altLang="en-US" sz="4000" b="1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3765A9B-23E2-4405-B672-CF278925B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9" y="1825705"/>
            <a:ext cx="6272612" cy="32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4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265B087-BEF0-4F73-A62E-97A84EAA0D85}"/>
              </a:ext>
            </a:extLst>
          </p:cNvPr>
          <p:cNvSpPr txBox="1">
            <a:spLocks/>
          </p:cNvSpPr>
          <p:nvPr/>
        </p:nvSpPr>
        <p:spPr>
          <a:xfrm>
            <a:off x="1090656" y="28991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r>
              <a:rPr lang="en-US" altLang="zh-TW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Result</a:t>
            </a:r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and Discussion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0B1FACB9-D387-4A44-AAFC-6574A79A5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656" y="5568840"/>
            <a:ext cx="7922508" cy="890945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sz="3800" dirty="0">
                <a:solidFill>
                  <a:schemeClr val="tx1"/>
                </a:solidFill>
              </a:rPr>
              <a:t>True=</a:t>
            </a:r>
            <a:r>
              <a:rPr lang="en-US" altLang="zh-TW" sz="3800" dirty="0" err="1">
                <a:solidFill>
                  <a:schemeClr val="tx1"/>
                </a:solidFill>
              </a:rPr>
              <a:t>Pred</a:t>
            </a:r>
            <a:r>
              <a:rPr lang="en-US" altLang="zh-TW" sz="3800" dirty="0">
                <a:solidFill>
                  <a:schemeClr val="tx1"/>
                </a:solidFill>
              </a:rPr>
              <a:t>.→Reliability=1, </a:t>
            </a:r>
            <a:r>
              <a:rPr lang="en-US" altLang="zh-TW" sz="3800" dirty="0">
                <a:solidFill>
                  <a:srgbClr val="FF0000"/>
                </a:solidFill>
              </a:rPr>
              <a:t>the corresponding semantic explanations with reliability</a:t>
            </a:r>
            <a:br>
              <a:rPr lang="en-US" altLang="zh-TW" sz="16000" dirty="0"/>
            </a:br>
            <a:endParaRPr lang="zh-TW" altLang="en-US" sz="40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FB2516-9301-4069-B8AD-0A4A1E38A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56" y="1757762"/>
            <a:ext cx="6711561" cy="375583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934360F-23EB-4064-91E0-5A320BA671DF}"/>
              </a:ext>
            </a:extLst>
          </p:cNvPr>
          <p:cNvSpPr/>
          <p:nvPr/>
        </p:nvSpPr>
        <p:spPr>
          <a:xfrm>
            <a:off x="1490869" y="3538330"/>
            <a:ext cx="6003235" cy="248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06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3"/>
            <a:ext cx="3169919" cy="278168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/>
              <a:t>Conclusion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456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/>
              <a:t>We present a new method(</a:t>
            </a:r>
            <a:r>
              <a:rPr lang="en-US" altLang="zh-TW" sz="2800" dirty="0">
                <a:solidFill>
                  <a:srgbClr val="FF0000"/>
                </a:solidFill>
              </a:rPr>
              <a:t>SARF</a:t>
            </a:r>
            <a:r>
              <a:rPr lang="en-US" altLang="zh-TW" sz="2800" dirty="0"/>
              <a:t>) to improve the performance</a:t>
            </a:r>
            <a:r>
              <a:rPr lang="zh-TW" altLang="en-US" sz="2800" dirty="0"/>
              <a:t> </a:t>
            </a:r>
            <a:r>
              <a:rPr lang="en-US" altLang="zh-TW" sz="2800" dirty="0"/>
              <a:t>of the prominent RF classifiers for text classification.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b="1" dirty="0">
                <a:solidFill>
                  <a:schemeClr val="tx1"/>
                </a:solidFill>
              </a:rPr>
              <a:t>Semantics Aware Random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Forest </a:t>
            </a:r>
            <a:r>
              <a:rPr lang="en-US" altLang="zh-TW" sz="2800" dirty="0"/>
              <a:t>method uses the semantic explanations of the predictions to</a:t>
            </a:r>
            <a:r>
              <a:rPr lang="zh-TW" altLang="en-US" sz="2800" dirty="0"/>
              <a:t> </a:t>
            </a:r>
            <a:r>
              <a:rPr lang="en-US" altLang="zh-TW" sz="2800" dirty="0"/>
              <a:t>determine their </a:t>
            </a:r>
            <a:r>
              <a:rPr lang="en-US" altLang="zh-TW" sz="2800" dirty="0">
                <a:solidFill>
                  <a:srgbClr val="FF0000"/>
                </a:solidFill>
              </a:rPr>
              <a:t>interpretability</a:t>
            </a:r>
            <a:r>
              <a:rPr lang="en-US" altLang="zh-TW" sz="2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/>
              <a:t>The proposed method achieves </a:t>
            </a:r>
            <a:r>
              <a:rPr lang="en-US" altLang="zh-TW" sz="2800" dirty="0">
                <a:solidFill>
                  <a:srgbClr val="FF0000"/>
                </a:solidFill>
              </a:rPr>
              <a:t>statistically significant improvement </a:t>
            </a:r>
            <a:r>
              <a:rPr lang="en-US" altLang="zh-TW" sz="2800" dirty="0"/>
              <a:t>over the traditional RF as well as existing DES methods.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/>
              <a:t>In future, we aim to extend the concept of reliability measure to other ensemble algorithms in order to increase their performance.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04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264" y="1845734"/>
            <a:ext cx="4876762" cy="3849388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Random Forest(RF)</a:t>
            </a:r>
            <a:r>
              <a:rPr lang="en-US" altLang="zh-TW" sz="4000" dirty="0">
                <a:solidFill>
                  <a:schemeClr val="tx1"/>
                </a:solidFill>
              </a:rPr>
              <a:t>: </a:t>
            </a: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en-US" altLang="zh-TW" sz="2800" dirty="0">
                <a:solidFill>
                  <a:schemeClr val="tx1"/>
                </a:solidFill>
              </a:rPr>
              <a:t>A classifier containing multiple </a:t>
            </a:r>
            <a:r>
              <a:rPr lang="en-US" altLang="zh-TW" sz="2800" b="1" dirty="0">
                <a:solidFill>
                  <a:schemeClr val="tx1"/>
                </a:solidFill>
              </a:rPr>
              <a:t>decision trees</a:t>
            </a:r>
            <a:r>
              <a:rPr lang="en-US" altLang="zh-TW" sz="2800" dirty="0">
                <a:solidFill>
                  <a:schemeClr val="tx1"/>
                </a:solidFill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en-US" altLang="zh-TW" sz="2800" dirty="0">
                <a:solidFill>
                  <a:schemeClr val="tx1"/>
                </a:solidFill>
              </a:rPr>
              <a:t>Via </a:t>
            </a:r>
            <a:r>
              <a:rPr lang="en-US" altLang="zh-TW" sz="2800" b="1" dirty="0">
                <a:solidFill>
                  <a:schemeClr val="tx1"/>
                </a:solidFill>
              </a:rPr>
              <a:t>majority voting </a:t>
            </a:r>
            <a:r>
              <a:rPr lang="en-US" altLang="zh-TW" sz="2800" dirty="0">
                <a:solidFill>
                  <a:schemeClr val="tx1"/>
                </a:solidFill>
              </a:rPr>
              <a:t>of the predictions of all the trees in the forest.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3</a:t>
            </a:fld>
            <a:endParaRPr lang="zh-TW" altLang="en-US" sz="2400" dirty="0"/>
          </a:p>
        </p:txBody>
      </p:sp>
      <p:pic>
        <p:nvPicPr>
          <p:cNvPr id="1026" name="Picture 2" descr="深入机器学习系列7-Random Forest">
            <a:extLst>
              <a:ext uri="{FF2B5EF4-FFF2-40B4-BE49-F238E27FC236}">
                <a16:creationId xmlns:a16="http://schemas.microsoft.com/office/drawing/2014/main" id="{4FA5F776-98C6-440C-9214-187672D6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45" y="1845734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4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264" y="1845734"/>
            <a:ext cx="10058400" cy="2269066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Random Forest(RF)</a:t>
            </a:r>
            <a:r>
              <a:rPr lang="en-US" altLang="zh-TW" sz="4000" dirty="0">
                <a:solidFill>
                  <a:schemeClr val="tx1"/>
                </a:solidFill>
              </a:rPr>
              <a:t>: </a:t>
            </a: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</a:rPr>
              <a:t>Randomly sampling </a:t>
            </a:r>
            <a:r>
              <a:rPr lang="en-US" altLang="zh-TW" sz="2800" dirty="0">
                <a:solidFill>
                  <a:schemeClr val="tx1"/>
                </a:solidFill>
              </a:rPr>
              <a:t>from training data</a:t>
            </a: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</a:rPr>
              <a:t>Randomly selecting features </a:t>
            </a:r>
            <a:r>
              <a:rPr lang="en-US" altLang="zh-TW" sz="2800" dirty="0">
                <a:solidFill>
                  <a:schemeClr val="tx1"/>
                </a:solidFill>
              </a:rPr>
              <a:t>to build a decision tree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4</a:t>
            </a:fld>
            <a:endParaRPr lang="zh-TW" altLang="en-US" sz="24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71945A5-2B40-4B71-928E-2A9C91881998}"/>
              </a:ext>
            </a:extLst>
          </p:cNvPr>
          <p:cNvSpPr txBox="1">
            <a:spLocks/>
          </p:cNvSpPr>
          <p:nvPr/>
        </p:nvSpPr>
        <p:spPr>
          <a:xfrm>
            <a:off x="997264" y="3727543"/>
            <a:ext cx="10058400" cy="22690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>
                <a:solidFill>
                  <a:srgbClr val="0070C0"/>
                </a:solidFill>
              </a:rPr>
              <a:t>Potential problems</a:t>
            </a:r>
            <a:r>
              <a:rPr lang="en-US" altLang="zh-TW" sz="4000" dirty="0">
                <a:solidFill>
                  <a:schemeClr val="tx1"/>
                </a:solidFill>
              </a:rPr>
              <a:t>: </a:t>
            </a: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en-US" altLang="zh-TW" sz="2800" dirty="0">
                <a:solidFill>
                  <a:schemeClr val="tx1"/>
                </a:solidFill>
              </a:rPr>
              <a:t>Unreliable decision trees.</a:t>
            </a: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en-US" altLang="zh-TW" sz="2800" dirty="0">
                <a:solidFill>
                  <a:schemeClr val="tx1"/>
                </a:solidFill>
              </a:rPr>
              <a:t>Highly dependent on training data set.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5</a:t>
            </a:fld>
            <a:endParaRPr lang="zh-TW" altLang="en-US" sz="24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10DBE5C-32F9-41D3-B969-4007ADC08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54" y="2284018"/>
            <a:ext cx="8571428" cy="3057143"/>
          </a:xfrm>
          <a:prstGeom prst="rect">
            <a:avLst/>
          </a:prstGeom>
        </p:spPr>
      </p:pic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8651BC84-DA9A-4CF2-926A-C4538495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561937" cy="808976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Text classification</a:t>
            </a:r>
            <a:r>
              <a:rPr lang="zh-TW" altLang="en-US" sz="4000" b="1" dirty="0"/>
              <a:t> </a:t>
            </a:r>
            <a:r>
              <a:rPr lang="en-US" altLang="zh-TW" sz="4000" b="1" dirty="0"/>
              <a:t>in RF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282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6</a:t>
            </a:fld>
            <a:endParaRPr lang="zh-TW" altLang="en-US" sz="24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C6E7BCE-F9FE-4967-9FAD-38CF22AD6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977" y="2964676"/>
            <a:ext cx="6535167" cy="3224399"/>
          </a:xfrm>
          <a:prstGeom prst="rect">
            <a:avLst/>
          </a:prstGeom>
        </p:spPr>
      </p:pic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EBC31DA0-27FA-48BC-9635-766E7D780D29}"/>
              </a:ext>
            </a:extLst>
          </p:cNvPr>
          <p:cNvSpPr txBox="1">
            <a:spLocks/>
          </p:cNvSpPr>
          <p:nvPr/>
        </p:nvSpPr>
        <p:spPr>
          <a:xfrm>
            <a:off x="1097280" y="2017828"/>
            <a:ext cx="7344355" cy="18936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T</a:t>
            </a:r>
            <a:r>
              <a:rPr lang="en-US" altLang="zh-TW" sz="2400" baseline="-25000" dirty="0"/>
              <a:t>a</a:t>
            </a:r>
            <a:r>
              <a:rPr lang="en-US" altLang="zh-TW" sz="2400" dirty="0"/>
              <a:t> predicts the -1 class due to the features {noisy, </a:t>
            </a:r>
            <a:r>
              <a:rPr lang="en-US" altLang="zh-TW" sz="2400" dirty="0" err="1"/>
              <a:t>dont</a:t>
            </a:r>
            <a:r>
              <a:rPr lang="en-US" altLang="zh-TW" sz="2400" dirty="0"/>
              <a:t>} </a:t>
            </a:r>
          </a:p>
          <a:p>
            <a:r>
              <a:rPr lang="en-US" altLang="zh-TW" sz="2400" dirty="0"/>
              <a:t>T</a:t>
            </a:r>
            <a:r>
              <a:rPr lang="en-US" altLang="zh-TW" sz="2400" baseline="-25000" dirty="0"/>
              <a:t>b</a:t>
            </a:r>
            <a:r>
              <a:rPr lang="en-US" altLang="zh-TW" sz="2400" dirty="0"/>
              <a:t> predicts the 1 class due to the features {like, blue}.</a:t>
            </a:r>
          </a:p>
          <a:p>
            <a:r>
              <a:rPr lang="en-US" altLang="zh-TW" sz="2400" dirty="0"/>
              <a:t>x= "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</a:t>
            </a:r>
            <a:r>
              <a:rPr lang="en-US" altLang="zh-TW" sz="2400" dirty="0" err="1"/>
              <a:t>dont</a:t>
            </a:r>
            <a:r>
              <a:rPr lang="en-US" altLang="zh-TW" sz="2400" dirty="0"/>
              <a:t> like noisy cars".</a:t>
            </a:r>
          </a:p>
          <a:p>
            <a:endParaRPr lang="zh-TW" altLang="en-US" sz="4400" b="1" dirty="0"/>
          </a:p>
        </p:txBody>
      </p:sp>
      <p:sp>
        <p:nvSpPr>
          <p:cNvPr id="17" name="內容版面配置區 6">
            <a:extLst>
              <a:ext uri="{FF2B5EF4-FFF2-40B4-BE49-F238E27FC236}">
                <a16:creationId xmlns:a16="http://schemas.microsoft.com/office/drawing/2014/main" id="{3EBE4C21-541E-44A5-A36F-838358E3D93A}"/>
              </a:ext>
            </a:extLst>
          </p:cNvPr>
          <p:cNvSpPr txBox="1">
            <a:spLocks/>
          </p:cNvSpPr>
          <p:nvPr/>
        </p:nvSpPr>
        <p:spPr>
          <a:xfrm>
            <a:off x="1097280" y="3665900"/>
            <a:ext cx="5956189" cy="10236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/>
              <a:t>The prediction of 1 considering {like, blue} </a:t>
            </a:r>
          </a:p>
          <a:p>
            <a:r>
              <a:rPr lang="en-US" altLang="zh-TW" sz="2400" b="1" dirty="0">
                <a:solidFill>
                  <a:srgbClr val="FF0000"/>
                </a:solidFill>
              </a:rPr>
              <a:t>is not reliable</a:t>
            </a:r>
            <a:r>
              <a:rPr lang="en-US" altLang="zh-TW" dirty="0"/>
              <a:t>.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747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264" y="1845734"/>
            <a:ext cx="10058400" cy="2944928"/>
          </a:xfrm>
        </p:spPr>
        <p:txBody>
          <a:bodyPr>
            <a:normAutofit/>
          </a:bodyPr>
          <a:lstStyle/>
          <a:p>
            <a:r>
              <a:rPr lang="fr-FR" altLang="zh-TW" sz="4000" b="1" dirty="0"/>
              <a:t>Dynamic ensemble selection(DES): </a:t>
            </a: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fr-FR" altLang="zh-TW" sz="2800" dirty="0"/>
              <a:t>Dynamic selection strategy</a:t>
            </a: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en-US" altLang="zh-TW" sz="2800" dirty="0"/>
              <a:t>Select trees from  the validation set</a:t>
            </a:r>
          </a:p>
          <a:p>
            <a:r>
              <a:rPr lang="en-US" altLang="zh-TW" sz="2600" dirty="0"/>
              <a:t>EX: </a:t>
            </a:r>
            <a:r>
              <a:rPr lang="en-US" altLang="zh-TW" sz="2600" b="1" dirty="0"/>
              <a:t>DESP</a:t>
            </a:r>
            <a:r>
              <a:rPr lang="en-US" altLang="zh-TW" sz="2600" dirty="0"/>
              <a:t>, selects the decision trees achieving performances more than 0.5, select it and combine the answers with a majority voting 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7</a:t>
            </a:fld>
            <a:endParaRPr lang="zh-TW" altLang="en-US" sz="24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71945A5-2B40-4B71-928E-2A9C91881998}"/>
              </a:ext>
            </a:extLst>
          </p:cNvPr>
          <p:cNvSpPr txBox="1">
            <a:spLocks/>
          </p:cNvSpPr>
          <p:nvPr/>
        </p:nvSpPr>
        <p:spPr>
          <a:xfrm>
            <a:off x="997264" y="3727543"/>
            <a:ext cx="10058400" cy="22690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45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264" y="1845733"/>
            <a:ext cx="10058400" cy="629110"/>
          </a:xfrm>
        </p:spPr>
        <p:txBody>
          <a:bodyPr>
            <a:normAutofit lnSpcReduction="10000"/>
          </a:bodyPr>
          <a:lstStyle/>
          <a:p>
            <a:r>
              <a:rPr lang="fr-FR" altLang="zh-TW" sz="4000" b="1" dirty="0"/>
              <a:t>D</a:t>
            </a:r>
            <a:r>
              <a:rPr lang="en-US" altLang="zh-TW" sz="4000" b="1" dirty="0"/>
              <a:t>ESP:</a:t>
            </a:r>
          </a:p>
          <a:p>
            <a:endParaRPr lang="en-US" altLang="zh-TW" sz="4000" b="1" dirty="0">
              <a:solidFill>
                <a:srgbClr val="FF0000"/>
              </a:solidFill>
            </a:endParaRPr>
          </a:p>
          <a:p>
            <a:endParaRPr lang="en-US" altLang="zh-TW" sz="4000" b="1" dirty="0">
              <a:solidFill>
                <a:srgbClr val="FF0000"/>
              </a:solidFill>
            </a:endParaRPr>
          </a:p>
          <a:p>
            <a:endParaRPr lang="en-US" altLang="zh-TW" sz="4000" b="1" dirty="0">
              <a:solidFill>
                <a:srgbClr val="FF0000"/>
              </a:solidFill>
            </a:endParaRPr>
          </a:p>
          <a:p>
            <a:endParaRPr lang="en-US" altLang="zh-TW" sz="2800" dirty="0">
              <a:solidFill>
                <a:srgbClr val="FF0000"/>
              </a:solidFill>
            </a:endParaRPr>
          </a:p>
          <a:p>
            <a:endParaRPr lang="en-US" altLang="zh-TW" sz="2800" dirty="0">
              <a:solidFill>
                <a:srgbClr val="FF0000"/>
              </a:solidFill>
            </a:endParaRPr>
          </a:p>
          <a:p>
            <a:pPr>
              <a:buClrTx/>
              <a:buFont typeface="Wingdings" panose="05000000000000000000" pitchFamily="2" charset="2"/>
              <a:buChar char="l"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8</a:t>
            </a:fld>
            <a:endParaRPr lang="zh-TW" altLang="en-US" sz="24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71945A5-2B40-4B71-928E-2A9C91881998}"/>
              </a:ext>
            </a:extLst>
          </p:cNvPr>
          <p:cNvSpPr txBox="1">
            <a:spLocks/>
          </p:cNvSpPr>
          <p:nvPr/>
        </p:nvSpPr>
        <p:spPr>
          <a:xfrm>
            <a:off x="997264" y="3727543"/>
            <a:ext cx="10058400" cy="22690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A1CDF07-7315-44F1-A0A6-69695F3CDDA7}"/>
              </a:ext>
            </a:extLst>
          </p:cNvPr>
          <p:cNvSpPr txBox="1"/>
          <p:nvPr/>
        </p:nvSpPr>
        <p:spPr>
          <a:xfrm>
            <a:off x="1097280" y="5443367"/>
            <a:ext cx="873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But, this method may not be effectively optimized</a:t>
            </a:r>
            <a:endParaRPr lang="fr-FR" altLang="zh-TW" sz="280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ED8D1F-7B4A-499B-A492-B6DFAD15EBBB}"/>
              </a:ext>
            </a:extLst>
          </p:cNvPr>
          <p:cNvSpPr/>
          <p:nvPr/>
        </p:nvSpPr>
        <p:spPr>
          <a:xfrm>
            <a:off x="1290294" y="2643522"/>
            <a:ext cx="2321781" cy="629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70C0"/>
                </a:solidFill>
              </a:rPr>
              <a:t>Validation data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C2060B-775B-453B-B270-97E38645DB7F}"/>
              </a:ext>
            </a:extLst>
          </p:cNvPr>
          <p:cNvSpPr/>
          <p:nvPr/>
        </p:nvSpPr>
        <p:spPr>
          <a:xfrm>
            <a:off x="5262272" y="2580644"/>
            <a:ext cx="2450990" cy="7548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70C0"/>
                </a:solidFill>
              </a:rPr>
              <a:t>A</a:t>
            </a:r>
            <a:r>
              <a:rPr lang="zh-TW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zh-TW" sz="2000" b="1" dirty="0">
                <a:solidFill>
                  <a:srgbClr val="0070C0"/>
                </a:solidFill>
              </a:rPr>
              <a:t>Decision Tree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F0587E2-78C4-48AA-8FFC-1815AA18ADCE}"/>
              </a:ext>
            </a:extLst>
          </p:cNvPr>
          <p:cNvGrpSpPr/>
          <p:nvPr/>
        </p:nvGrpSpPr>
        <p:grpSpPr>
          <a:xfrm>
            <a:off x="3706799" y="2008029"/>
            <a:ext cx="1559945" cy="1749643"/>
            <a:chOff x="3706799" y="2008029"/>
            <a:chExt cx="1559945" cy="1749643"/>
          </a:xfrm>
        </p:grpSpPr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AB71C2E7-2A06-4379-AB2C-B593BA186F66}"/>
                </a:ext>
              </a:extLst>
            </p:cNvPr>
            <p:cNvCxnSpPr/>
            <p:nvPr/>
          </p:nvCxnSpPr>
          <p:spPr>
            <a:xfrm>
              <a:off x="3801524" y="2958078"/>
              <a:ext cx="1366024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48B24286-72C4-4B1C-B703-D6E21EBAF382}"/>
                </a:ext>
              </a:extLst>
            </p:cNvPr>
            <p:cNvSpPr txBox="1"/>
            <p:nvPr/>
          </p:nvSpPr>
          <p:spPr>
            <a:xfrm>
              <a:off x="3706799" y="2008029"/>
              <a:ext cx="1555473" cy="87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00B050"/>
                  </a:solidFill>
                </a:rPr>
                <a:t>Select K neighbors</a:t>
              </a:r>
              <a:endParaRPr lang="zh-TW" alt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E2D7D518-C1AA-4565-9E4A-C2DBCA4BD1D0}"/>
                </a:ext>
              </a:extLst>
            </p:cNvPr>
            <p:cNvSpPr txBox="1"/>
            <p:nvPr/>
          </p:nvSpPr>
          <p:spPr>
            <a:xfrm>
              <a:off x="3711271" y="3049786"/>
              <a:ext cx="15554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00B050"/>
                  </a:solidFill>
                </a:rPr>
                <a:t>Most like</a:t>
              </a:r>
            </a:p>
            <a:p>
              <a:pPr algn="ctr"/>
              <a:r>
                <a:rPr lang="en-US" altLang="zh-TW" sz="2000" b="1" dirty="0">
                  <a:solidFill>
                    <a:srgbClr val="00B050"/>
                  </a:solidFill>
                </a:rPr>
                <a:t>testing data</a:t>
              </a:r>
              <a:endParaRPr lang="zh-TW" altLang="en-US" sz="20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8" name="箭號: 弧形左彎 27">
            <a:extLst>
              <a:ext uri="{FF2B5EF4-FFF2-40B4-BE49-F238E27FC236}">
                <a16:creationId xmlns:a16="http://schemas.microsoft.com/office/drawing/2014/main" id="{7561C586-3F8A-43B5-8529-D8C2FD71C5AA}"/>
              </a:ext>
            </a:extLst>
          </p:cNvPr>
          <p:cNvSpPr/>
          <p:nvPr/>
        </p:nvSpPr>
        <p:spPr>
          <a:xfrm rot="19378151">
            <a:off x="9076619" y="2713736"/>
            <a:ext cx="745435" cy="1560813"/>
          </a:xfrm>
          <a:prstGeom prst="curvedLeftArrow">
            <a:avLst>
              <a:gd name="adj1" fmla="val 25000"/>
              <a:gd name="adj2" fmla="val 50000"/>
              <a:gd name="adj3" fmla="val 5833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EFD1D8A-7CCB-475D-89DB-235E9DAAD309}"/>
              </a:ext>
            </a:extLst>
          </p:cNvPr>
          <p:cNvSpPr/>
          <p:nvPr/>
        </p:nvSpPr>
        <p:spPr>
          <a:xfrm>
            <a:off x="6766522" y="4296468"/>
            <a:ext cx="2450990" cy="7548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70C0"/>
                </a:solidFill>
              </a:rPr>
              <a:t>Combined Answer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D37C928C-EBCF-499C-BB08-1F721F86A8F4}"/>
              </a:ext>
            </a:extLst>
          </p:cNvPr>
          <p:cNvSpPr txBox="1"/>
          <p:nvPr/>
        </p:nvSpPr>
        <p:spPr>
          <a:xfrm>
            <a:off x="8798119" y="2469521"/>
            <a:ext cx="183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00B050"/>
                </a:solidFill>
              </a:rPr>
              <a:t>Accuracy&gt;0.5</a:t>
            </a:r>
            <a:endParaRPr lang="zh-TW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B3BEF02E-BD7B-43AB-9A03-D4FAFB0EECD2}"/>
              </a:ext>
            </a:extLst>
          </p:cNvPr>
          <p:cNvCxnSpPr>
            <a:cxnSpLocks/>
          </p:cNvCxnSpPr>
          <p:nvPr/>
        </p:nvCxnSpPr>
        <p:spPr>
          <a:xfrm flipH="1">
            <a:off x="5262272" y="4673901"/>
            <a:ext cx="13680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F198FDF4-E581-4F84-ABE3-F58CB523D20C}"/>
              </a:ext>
            </a:extLst>
          </p:cNvPr>
          <p:cNvSpPr/>
          <p:nvPr/>
        </p:nvSpPr>
        <p:spPr>
          <a:xfrm>
            <a:off x="2721003" y="4353508"/>
            <a:ext cx="2321781" cy="629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70C0"/>
                </a:solidFill>
              </a:rPr>
              <a:t>Predict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28" grpId="0" animBg="1"/>
      <p:bldP spid="29" grpId="0" animBg="1"/>
      <p:bldP spid="30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264" y="1845733"/>
            <a:ext cx="10058400" cy="327490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Semantics</a:t>
            </a:r>
            <a:r>
              <a:rPr lang="zh-TW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Aware</a:t>
            </a:r>
            <a:r>
              <a:rPr lang="zh-TW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Random</a:t>
            </a:r>
            <a:r>
              <a:rPr lang="zh-TW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Forest</a:t>
            </a:r>
            <a:r>
              <a:rPr lang="en-US" altLang="zh-TW" sz="4000" dirty="0">
                <a:solidFill>
                  <a:srgbClr val="FF0000"/>
                </a:solidFill>
              </a:rPr>
              <a:t>(SARF)</a:t>
            </a:r>
            <a:r>
              <a:rPr lang="en-US" altLang="zh-TW" sz="4000" dirty="0">
                <a:solidFill>
                  <a:schemeClr val="tx1"/>
                </a:solidFill>
              </a:rPr>
              <a:t>:</a:t>
            </a: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fr-FR" altLang="zh-TW" sz="2800" b="1" dirty="0"/>
              <a:t>Dynamic ensemble selection </a:t>
            </a:r>
            <a:r>
              <a:rPr lang="fr-FR" altLang="zh-TW" sz="2800" dirty="0"/>
              <a:t>(DES) method</a:t>
            </a: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en-US" altLang="zh-TW" sz="2800" dirty="0"/>
              <a:t>Choice decision tree by measuring </a:t>
            </a:r>
            <a:r>
              <a:rPr lang="en-US" altLang="zh-TW" sz="2800" b="1" dirty="0"/>
              <a:t>explanatory features</a:t>
            </a:r>
            <a:r>
              <a:rPr lang="en-US" altLang="zh-TW" sz="2800" dirty="0"/>
              <a:t>.</a:t>
            </a: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en-US" altLang="zh-TW" sz="2800" b="1" dirty="0"/>
              <a:t>Semantic explanations </a:t>
            </a:r>
            <a:r>
              <a:rPr lang="en-US" altLang="zh-TW" sz="2800" dirty="0"/>
              <a:t>behind the predictions to select the reliable  predictions for each instance.</a:t>
            </a:r>
            <a:r>
              <a:rPr lang="en-US" altLang="zh-TW" sz="4800" dirty="0">
                <a:solidFill>
                  <a:schemeClr val="tx1"/>
                </a:solidFill>
              </a:rPr>
              <a:t> </a:t>
            </a:r>
          </a:p>
          <a:p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9</a:t>
            </a:fld>
            <a:endParaRPr lang="zh-TW" altLang="en-US" sz="24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71945A5-2B40-4B71-928E-2A9C91881998}"/>
              </a:ext>
            </a:extLst>
          </p:cNvPr>
          <p:cNvSpPr txBox="1">
            <a:spLocks/>
          </p:cNvSpPr>
          <p:nvPr/>
        </p:nvSpPr>
        <p:spPr>
          <a:xfrm>
            <a:off x="997264" y="3727543"/>
            <a:ext cx="10058400" cy="22690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611699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2310</TotalTime>
  <Words>2314</Words>
  <Application>Microsoft Office PowerPoint</Application>
  <PresentationFormat>寬螢幕</PresentationFormat>
  <Paragraphs>303</Paragraphs>
  <Slides>29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新細明體</vt:lpstr>
      <vt:lpstr>Calibri</vt:lpstr>
      <vt:lpstr>Calibri Light</vt:lpstr>
      <vt:lpstr>Times New Roman</vt:lpstr>
      <vt:lpstr>Wingdings</vt:lpstr>
      <vt:lpstr>回顧</vt:lpstr>
      <vt:lpstr>A Semantics Aware Random Forest  for Text Classification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OUTLINE</vt:lpstr>
      <vt:lpstr>SARF Semantics Aware Random Forest 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 DataSets</vt:lpstr>
      <vt:lpstr>EXPERIMENT</vt:lpstr>
      <vt:lpstr>EXPERIMENTResult and Discussion</vt:lpstr>
      <vt:lpstr>PowerPoint 簡報</vt:lpstr>
      <vt:lpstr>PowerPoint 簡報</vt:lpstr>
      <vt:lpstr>PowerPoint 簡報</vt:lpstr>
      <vt:lpstr>PowerPoint 簡報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Spirits</dc:creator>
  <cp:lastModifiedBy>pc</cp:lastModifiedBy>
  <cp:revision>227</cp:revision>
  <dcterms:created xsi:type="dcterms:W3CDTF">2019-11-20T15:31:16Z</dcterms:created>
  <dcterms:modified xsi:type="dcterms:W3CDTF">2020-02-24T10:49:50Z</dcterms:modified>
</cp:coreProperties>
</file>